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726" r:id="rId1"/>
  </p:sldMasterIdLst>
  <p:sldIdLst>
    <p:sldId id="256" r:id="rId2"/>
    <p:sldId id="307" r:id="rId3"/>
    <p:sldId id="317" r:id="rId4"/>
    <p:sldId id="316" r:id="rId5"/>
    <p:sldId id="306" r:id="rId6"/>
    <p:sldId id="257" r:id="rId7"/>
    <p:sldId id="258" r:id="rId8"/>
    <p:sldId id="259" r:id="rId9"/>
    <p:sldId id="305" r:id="rId10"/>
    <p:sldId id="314" r:id="rId11"/>
    <p:sldId id="315"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318" r:id="rId25"/>
    <p:sldId id="272" r:id="rId26"/>
    <p:sldId id="273" r:id="rId27"/>
    <p:sldId id="274" r:id="rId28"/>
    <p:sldId id="275" r:id="rId29"/>
    <p:sldId id="276" r:id="rId30"/>
    <p:sldId id="278" r:id="rId31"/>
    <p:sldId id="279" r:id="rId32"/>
    <p:sldId id="280" r:id="rId33"/>
    <p:sldId id="281" r:id="rId34"/>
    <p:sldId id="282" r:id="rId35"/>
    <p:sldId id="284" r:id="rId36"/>
    <p:sldId id="285" r:id="rId37"/>
    <p:sldId id="283" r:id="rId38"/>
    <p:sldId id="286" r:id="rId39"/>
    <p:sldId id="288" r:id="rId40"/>
    <p:sldId id="341" r:id="rId41"/>
    <p:sldId id="309" r:id="rId42"/>
    <p:sldId id="310" r:id="rId43"/>
    <p:sldId id="289" r:id="rId44"/>
    <p:sldId id="290" r:id="rId45"/>
    <p:sldId id="319" r:id="rId46"/>
    <p:sldId id="320" r:id="rId47"/>
    <p:sldId id="291" r:id="rId48"/>
    <p:sldId id="292" r:id="rId49"/>
    <p:sldId id="293" r:id="rId50"/>
    <p:sldId id="321" r:id="rId51"/>
    <p:sldId id="322" r:id="rId52"/>
    <p:sldId id="323" r:id="rId53"/>
    <p:sldId id="339" r:id="rId54"/>
    <p:sldId id="326" r:id="rId55"/>
    <p:sldId id="327" r:id="rId56"/>
    <p:sldId id="328" r:id="rId57"/>
    <p:sldId id="329" r:id="rId58"/>
    <p:sldId id="295" r:id="rId59"/>
    <p:sldId id="311" r:id="rId60"/>
    <p:sldId id="330" r:id="rId61"/>
    <p:sldId id="331" r:id="rId62"/>
    <p:sldId id="312" r:id="rId63"/>
    <p:sldId id="333" r:id="rId64"/>
    <p:sldId id="334" r:id="rId65"/>
    <p:sldId id="335" r:id="rId66"/>
    <p:sldId id="336" r:id="rId67"/>
    <p:sldId id="337" r:id="rId68"/>
    <p:sldId id="340" r:id="rId69"/>
    <p:sldId id="296" r:id="rId70"/>
    <p:sldId id="313" r:id="rId71"/>
    <p:sldId id="332" r:id="rId72"/>
    <p:sldId id="297" r:id="rId73"/>
    <p:sldId id="298" r:id="rId74"/>
    <p:sldId id="299" r:id="rId75"/>
    <p:sldId id="300" r:id="rId76"/>
    <p:sldId id="301" r:id="rId77"/>
    <p:sldId id="302" r:id="rId78"/>
    <p:sldId id="303" r:id="rId79"/>
    <p:sldId id="304" r:id="rId8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68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70" d="100"/>
          <a:sy n="70" d="100"/>
        </p:scale>
        <p:origin x="1204"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F04F792E-BE75-4E3E-9C4B-12861F5AD409}" type="datetimeFigureOut">
              <a:rPr lang="en-US" smtClean="0"/>
              <a:t>26-Feb-20</a:t>
            </a:fld>
            <a:endParaRPr lang="en-US"/>
          </a:p>
        </p:txBody>
      </p:sp>
      <p:sp>
        <p:nvSpPr>
          <p:cNvPr id="5" name="Footer Placeholder 4"/>
          <p:cNvSpPr>
            <a:spLocks noGrp="1"/>
          </p:cNvSpPr>
          <p:nvPr>
            <p:ph type="ftr" sz="quarter" idx="11"/>
          </p:nvPr>
        </p:nvSpPr>
        <p:spPr>
          <a:xfrm>
            <a:off x="3623733" y="6117336"/>
            <a:ext cx="3609438" cy="365125"/>
          </a:xfrm>
        </p:spPr>
        <p:txBody>
          <a:bodyPr/>
          <a:lstStyle/>
          <a:p>
            <a:endParaRPr lang="en-US"/>
          </a:p>
        </p:txBody>
      </p:sp>
      <p:sp>
        <p:nvSpPr>
          <p:cNvPr id="6" name="Slide Number Placeholder 5"/>
          <p:cNvSpPr>
            <a:spLocks noGrp="1"/>
          </p:cNvSpPr>
          <p:nvPr>
            <p:ph type="sldNum" sz="quarter" idx="12"/>
          </p:nvPr>
        </p:nvSpPr>
        <p:spPr>
          <a:xfrm>
            <a:off x="8275320" y="6117336"/>
            <a:ext cx="411480" cy="365125"/>
          </a:xfrm>
        </p:spPr>
        <p:txBody>
          <a:bodyPr/>
          <a:lstStyle/>
          <a:p>
            <a:fld id="{40A1C01B-C999-4501-9388-D0E9E3B885C2}" type="slidenum">
              <a:rPr lang="en-US" smtClean="0"/>
              <a:t>‹#›</a:t>
            </a:fld>
            <a:endParaRPr 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Tree>
    <p:extLst>
      <p:ext uri="{BB962C8B-B14F-4D97-AF65-F5344CB8AC3E}">
        <p14:creationId xmlns:p14="http://schemas.microsoft.com/office/powerpoint/2010/main" val="2725948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4F792E-BE75-4E3E-9C4B-12861F5AD409}" type="datetimeFigureOut">
              <a:rPr lang="en-US" smtClean="0"/>
              <a:t>26-Feb-20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A1C01B-C999-4501-9388-D0E9E3B885C2}" type="slidenum">
              <a:rPr lang="en-US" smtClean="0"/>
              <a:t>‹#›</a:t>
            </a:fld>
            <a:endParaRPr lang="en-US"/>
          </a:p>
        </p:txBody>
      </p:sp>
    </p:spTree>
    <p:extLst>
      <p:ext uri="{BB962C8B-B14F-4D97-AF65-F5344CB8AC3E}">
        <p14:creationId xmlns:p14="http://schemas.microsoft.com/office/powerpoint/2010/main" val="3826159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4F792E-BE75-4E3E-9C4B-12861F5AD409}" type="datetimeFigureOut">
              <a:rPr lang="en-US" smtClean="0"/>
              <a:t>26-Feb-20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A1C01B-C999-4501-9388-D0E9E3B885C2}" type="slidenum">
              <a:rPr lang="en-US" smtClean="0"/>
              <a:t>‹#›</a:t>
            </a:fld>
            <a:endParaRPr lang="en-US"/>
          </a:p>
        </p:txBody>
      </p:sp>
    </p:spTree>
    <p:extLst>
      <p:ext uri="{BB962C8B-B14F-4D97-AF65-F5344CB8AC3E}">
        <p14:creationId xmlns:p14="http://schemas.microsoft.com/office/powerpoint/2010/main" val="986411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4F792E-BE75-4E3E-9C4B-12861F5AD409}" type="datetimeFigureOut">
              <a:rPr lang="en-US" smtClean="0"/>
              <a:t>26-Feb-20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A1C01B-C999-4501-9388-D0E9E3B885C2}" type="slidenum">
              <a:rPr lang="en-US" smtClean="0"/>
              <a:t>‹#›</a:t>
            </a:fld>
            <a:endParaRPr lang="en-US"/>
          </a:p>
        </p:txBody>
      </p:sp>
    </p:spTree>
    <p:extLst>
      <p:ext uri="{BB962C8B-B14F-4D97-AF65-F5344CB8AC3E}">
        <p14:creationId xmlns:p14="http://schemas.microsoft.com/office/powerpoint/2010/main" val="38802125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4F792E-BE75-4E3E-9C4B-12861F5AD409}" type="datetimeFigureOut">
              <a:rPr lang="en-US" smtClean="0"/>
              <a:t>26-Feb-20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A1C01B-C999-4501-9388-D0E9E3B885C2}" type="slidenum">
              <a:rPr lang="en-US" smtClean="0"/>
              <a:t>‹#›</a:t>
            </a:fld>
            <a:endParaRPr lang="en-US"/>
          </a:p>
        </p:txBody>
      </p:sp>
    </p:spTree>
    <p:extLst>
      <p:ext uri="{BB962C8B-B14F-4D97-AF65-F5344CB8AC3E}">
        <p14:creationId xmlns:p14="http://schemas.microsoft.com/office/powerpoint/2010/main" val="17840978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4F792E-BE75-4E3E-9C4B-12861F5AD409}" type="datetimeFigureOut">
              <a:rPr lang="en-US" smtClean="0"/>
              <a:t>26-Feb-20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A1C01B-C999-4501-9388-D0E9E3B885C2}" type="slidenum">
              <a:rPr lang="en-US" smtClean="0"/>
              <a:t>‹#›</a:t>
            </a:fld>
            <a:endParaRPr lang="en-US"/>
          </a:p>
        </p:txBody>
      </p:sp>
    </p:spTree>
    <p:extLst>
      <p:ext uri="{BB962C8B-B14F-4D97-AF65-F5344CB8AC3E}">
        <p14:creationId xmlns:p14="http://schemas.microsoft.com/office/powerpoint/2010/main" val="1628891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4F792E-BE75-4E3E-9C4B-12861F5AD409}" type="datetimeFigureOut">
              <a:rPr lang="en-US" smtClean="0"/>
              <a:t>26-Feb-20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A1C01B-C999-4501-9388-D0E9E3B885C2}" type="slidenum">
              <a:rPr lang="en-US" smtClean="0"/>
              <a:t>‹#›</a:t>
            </a:fld>
            <a:endParaRPr lang="en-US"/>
          </a:p>
        </p:txBody>
      </p:sp>
    </p:spTree>
    <p:extLst>
      <p:ext uri="{BB962C8B-B14F-4D97-AF65-F5344CB8AC3E}">
        <p14:creationId xmlns:p14="http://schemas.microsoft.com/office/powerpoint/2010/main" val="21364488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4F792E-BE75-4E3E-9C4B-12861F5AD409}" type="datetimeFigureOut">
              <a:rPr lang="en-US" smtClean="0"/>
              <a:t>26-Feb-20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A1C01B-C999-4501-9388-D0E9E3B885C2}" type="slidenum">
              <a:rPr lang="en-US" smtClean="0"/>
              <a:t>‹#›</a:t>
            </a:fld>
            <a:endParaRPr lang="en-US"/>
          </a:p>
        </p:txBody>
      </p:sp>
    </p:spTree>
    <p:extLst>
      <p:ext uri="{BB962C8B-B14F-4D97-AF65-F5344CB8AC3E}">
        <p14:creationId xmlns:p14="http://schemas.microsoft.com/office/powerpoint/2010/main" val="36102207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4F792E-BE75-4E3E-9C4B-12861F5AD409}" type="datetimeFigureOut">
              <a:rPr lang="en-US" smtClean="0"/>
              <a:t>26-Feb-20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A1C01B-C999-4501-9388-D0E9E3B885C2}" type="slidenum">
              <a:rPr lang="en-US" smtClean="0"/>
              <a:t>‹#›</a:t>
            </a:fld>
            <a:endParaRPr lang="en-US"/>
          </a:p>
        </p:txBody>
      </p:sp>
    </p:spTree>
    <p:extLst>
      <p:ext uri="{BB962C8B-B14F-4D97-AF65-F5344CB8AC3E}">
        <p14:creationId xmlns:p14="http://schemas.microsoft.com/office/powerpoint/2010/main" val="2567076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F04F792E-BE75-4E3E-9C4B-12861F5AD409}" type="datetimeFigureOut">
              <a:rPr lang="en-US" smtClean="0"/>
              <a:t>26-Feb-20</a:t>
            </a:fld>
            <a:endParaRPr lang="en-US"/>
          </a:p>
        </p:txBody>
      </p:sp>
      <p:sp>
        <p:nvSpPr>
          <p:cNvPr id="5" name="Footer Placeholder 4"/>
          <p:cNvSpPr>
            <a:spLocks noGrp="1"/>
          </p:cNvSpPr>
          <p:nvPr>
            <p:ph type="ftr" sz="quarter" idx="11"/>
          </p:nvPr>
        </p:nvSpPr>
        <p:spPr>
          <a:xfrm>
            <a:off x="1972647" y="6108173"/>
            <a:ext cx="5314517" cy="365125"/>
          </a:xfrm>
        </p:spPr>
        <p:txBody>
          <a:bodyPr/>
          <a:lstStyle/>
          <a:p>
            <a:endParaRPr lang="en-US"/>
          </a:p>
        </p:txBody>
      </p:sp>
      <p:sp>
        <p:nvSpPr>
          <p:cNvPr id="6" name="Slide Number Placeholder 5"/>
          <p:cNvSpPr>
            <a:spLocks noGrp="1"/>
          </p:cNvSpPr>
          <p:nvPr>
            <p:ph type="sldNum" sz="quarter" idx="12"/>
          </p:nvPr>
        </p:nvSpPr>
        <p:spPr>
          <a:xfrm>
            <a:off x="8258967" y="6108173"/>
            <a:ext cx="427833" cy="365125"/>
          </a:xfrm>
        </p:spPr>
        <p:txBody>
          <a:bodyPr/>
          <a:lstStyle/>
          <a:p>
            <a:fld id="{40A1C01B-C999-4501-9388-D0E9E3B885C2}" type="slidenum">
              <a:rPr lang="en-US" smtClean="0"/>
              <a:t>‹#›</a:t>
            </a:fld>
            <a:endParaRPr lang="en-US"/>
          </a:p>
        </p:txBody>
      </p:sp>
    </p:spTree>
    <p:extLst>
      <p:ext uri="{BB962C8B-B14F-4D97-AF65-F5344CB8AC3E}">
        <p14:creationId xmlns:p14="http://schemas.microsoft.com/office/powerpoint/2010/main" val="2126840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4F792E-BE75-4E3E-9C4B-12861F5AD409}" type="datetimeFigureOut">
              <a:rPr lang="en-US" smtClean="0"/>
              <a:t>26-Feb-20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273317" y="6116070"/>
            <a:ext cx="413483" cy="365125"/>
          </a:xfrm>
        </p:spPr>
        <p:txBody>
          <a:bodyPr/>
          <a:lstStyle/>
          <a:p>
            <a:fld id="{40A1C01B-C999-4501-9388-D0E9E3B885C2}" type="slidenum">
              <a:rPr lang="en-US" smtClean="0"/>
              <a:t>‹#›</a:t>
            </a:fld>
            <a:endParaRPr lang="en-US"/>
          </a:p>
        </p:txBody>
      </p:sp>
    </p:spTree>
    <p:extLst>
      <p:ext uri="{BB962C8B-B14F-4D97-AF65-F5344CB8AC3E}">
        <p14:creationId xmlns:p14="http://schemas.microsoft.com/office/powerpoint/2010/main" val="3451291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04F792E-BE75-4E3E-9C4B-12861F5AD409}" type="datetimeFigureOut">
              <a:rPr lang="en-US" smtClean="0"/>
              <a:t>26-Feb-20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A1C01B-C999-4501-9388-D0E9E3B885C2}" type="slidenum">
              <a:rPr lang="en-US" smtClean="0"/>
              <a:t>‹#›</a:t>
            </a:fld>
            <a:endParaRPr lang="en-US"/>
          </a:p>
        </p:txBody>
      </p:sp>
    </p:spTree>
    <p:extLst>
      <p:ext uri="{BB962C8B-B14F-4D97-AF65-F5344CB8AC3E}">
        <p14:creationId xmlns:p14="http://schemas.microsoft.com/office/powerpoint/2010/main" val="1842595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04F792E-BE75-4E3E-9C4B-12861F5AD409}" type="datetimeFigureOut">
              <a:rPr lang="en-US" smtClean="0"/>
              <a:t>26-Feb-20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A1C01B-C999-4501-9388-D0E9E3B885C2}" type="slidenum">
              <a:rPr lang="en-US" smtClean="0"/>
              <a:t>‹#›</a:t>
            </a:fld>
            <a:endParaRPr lang="en-US"/>
          </a:p>
        </p:txBody>
      </p:sp>
    </p:spTree>
    <p:extLst>
      <p:ext uri="{BB962C8B-B14F-4D97-AF65-F5344CB8AC3E}">
        <p14:creationId xmlns:p14="http://schemas.microsoft.com/office/powerpoint/2010/main" val="3760686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04F792E-BE75-4E3E-9C4B-12861F5AD409}" type="datetimeFigureOut">
              <a:rPr lang="en-US" smtClean="0"/>
              <a:t>26-Feb-20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A1C01B-C999-4501-9388-D0E9E3B885C2}" type="slidenum">
              <a:rPr lang="en-US" smtClean="0"/>
              <a:t>‹#›</a:t>
            </a:fld>
            <a:endParaRPr lang="en-US"/>
          </a:p>
        </p:txBody>
      </p:sp>
    </p:spTree>
    <p:extLst>
      <p:ext uri="{BB962C8B-B14F-4D97-AF65-F5344CB8AC3E}">
        <p14:creationId xmlns:p14="http://schemas.microsoft.com/office/powerpoint/2010/main" val="1850189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4F792E-BE75-4E3E-9C4B-12861F5AD409}" type="datetimeFigureOut">
              <a:rPr lang="en-US" smtClean="0"/>
              <a:t>26-Feb-20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A1C01B-C999-4501-9388-D0E9E3B885C2}" type="slidenum">
              <a:rPr lang="en-US" smtClean="0"/>
              <a:t>‹#›</a:t>
            </a:fld>
            <a:endParaRPr lang="en-US"/>
          </a:p>
        </p:txBody>
      </p:sp>
    </p:spTree>
    <p:extLst>
      <p:ext uri="{BB962C8B-B14F-4D97-AF65-F5344CB8AC3E}">
        <p14:creationId xmlns:p14="http://schemas.microsoft.com/office/powerpoint/2010/main" val="136417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4F792E-BE75-4E3E-9C4B-12861F5AD409}" type="datetimeFigureOut">
              <a:rPr lang="en-US" smtClean="0"/>
              <a:t>26-Feb-20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A1C01B-C999-4501-9388-D0E9E3B885C2}" type="slidenum">
              <a:rPr lang="en-US" smtClean="0"/>
              <a:t>‹#›</a:t>
            </a:fld>
            <a:endParaRPr lang="en-US"/>
          </a:p>
        </p:txBody>
      </p:sp>
    </p:spTree>
    <p:extLst>
      <p:ext uri="{BB962C8B-B14F-4D97-AF65-F5344CB8AC3E}">
        <p14:creationId xmlns:p14="http://schemas.microsoft.com/office/powerpoint/2010/main" val="224864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4F792E-BE75-4E3E-9C4B-12861F5AD409}" type="datetimeFigureOut">
              <a:rPr lang="en-US" smtClean="0"/>
              <a:t>26-Feb-20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A1C01B-C999-4501-9388-D0E9E3B885C2}" type="slidenum">
              <a:rPr lang="en-US" smtClean="0"/>
              <a:t>‹#›</a:t>
            </a:fld>
            <a:endParaRPr lang="en-US"/>
          </a:p>
        </p:txBody>
      </p:sp>
    </p:spTree>
    <p:extLst>
      <p:ext uri="{BB962C8B-B14F-4D97-AF65-F5344CB8AC3E}">
        <p14:creationId xmlns:p14="http://schemas.microsoft.com/office/powerpoint/2010/main" val="3809073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04F792E-BE75-4E3E-9C4B-12861F5AD409}" type="datetimeFigureOut">
              <a:rPr lang="en-US" smtClean="0"/>
              <a:t>26-Feb-20</a:t>
            </a:fld>
            <a:endParaRPr lang="en-US"/>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0A1C01B-C999-4501-9388-D0E9E3B885C2}" type="slidenum">
              <a:rPr lang="en-US" smtClean="0"/>
              <a:t>‹#›</a:t>
            </a:fld>
            <a:endParaRPr lang="en-US"/>
          </a:p>
        </p:txBody>
      </p:sp>
    </p:spTree>
    <p:extLst>
      <p:ext uri="{BB962C8B-B14F-4D97-AF65-F5344CB8AC3E}">
        <p14:creationId xmlns:p14="http://schemas.microsoft.com/office/powerpoint/2010/main" val="2144795169"/>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Microsoft_Word_97_-_2003_Document1.doc"/><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6.e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7772400" cy="2743200"/>
          </a:xfrm>
        </p:spPr>
        <p:txBody>
          <a:bodyPr>
            <a:normAutofit fontScale="90000"/>
          </a:bodyPr>
          <a:lstStyle/>
          <a:p>
            <a:r>
              <a:rPr lang="en-US" sz="6000" dirty="0" smtClean="0">
                <a:solidFill>
                  <a:srgbClr val="7030A0"/>
                </a:solidFill>
                <a:latin typeface="Times New Roman" pitchFamily="18" charset="0"/>
                <a:cs typeface="Times New Roman" pitchFamily="18" charset="0"/>
              </a:rPr>
              <a:t>Biopharmaceutics </a:t>
            </a:r>
            <a:r>
              <a:rPr lang="en-US" sz="5300" dirty="0">
                <a:solidFill>
                  <a:srgbClr val="FF0000"/>
                </a:solidFill>
                <a:latin typeface="Times New Roman" pitchFamily="18" charset="0"/>
                <a:cs typeface="Times New Roman" pitchFamily="18" charset="0"/>
              </a:rPr>
              <a:t>Considerations in Drug Product </a:t>
            </a:r>
            <a:r>
              <a:rPr lang="en-US" sz="5300" dirty="0" smtClean="0">
                <a:solidFill>
                  <a:srgbClr val="FF0000"/>
                </a:solidFill>
                <a:latin typeface="Times New Roman" pitchFamily="18" charset="0"/>
                <a:cs typeface="Times New Roman" pitchFamily="18" charset="0"/>
              </a:rPr>
              <a:t>Design</a:t>
            </a:r>
            <a:r>
              <a:rPr lang="en-US" dirty="0"/>
              <a:t/>
            </a:r>
            <a:br>
              <a:rPr lang="en-US" dirty="0"/>
            </a:br>
            <a:endParaRPr lang="en-US" dirty="0"/>
          </a:p>
        </p:txBody>
      </p:sp>
      <p:sp>
        <p:nvSpPr>
          <p:cNvPr id="3" name="Subtitle 2"/>
          <p:cNvSpPr>
            <a:spLocks noGrp="1"/>
          </p:cNvSpPr>
          <p:nvPr>
            <p:ph type="subTitle" idx="1"/>
          </p:nvPr>
        </p:nvSpPr>
        <p:spPr>
          <a:xfrm>
            <a:off x="685800" y="3429000"/>
            <a:ext cx="7772400" cy="2743200"/>
          </a:xfrm>
        </p:spPr>
        <p:txBody>
          <a:bodyPr>
            <a:noAutofit/>
          </a:bodyPr>
          <a:lstStyle/>
          <a:p>
            <a:r>
              <a:rPr lang="en-US" sz="4800" dirty="0" smtClean="0">
                <a:solidFill>
                  <a:srgbClr val="7030A0"/>
                </a:solidFill>
                <a:latin typeface="Bella Donna" pitchFamily="66" charset="0"/>
              </a:rPr>
              <a:t>Prof. </a:t>
            </a:r>
            <a:r>
              <a:rPr lang="en-US" sz="4800" dirty="0" err="1" smtClean="0">
                <a:solidFill>
                  <a:srgbClr val="7030A0"/>
                </a:solidFill>
                <a:latin typeface="Bella Donna" pitchFamily="66" charset="0"/>
              </a:rPr>
              <a:t>Dr</a:t>
            </a:r>
            <a:r>
              <a:rPr lang="en-US" sz="4800" dirty="0" smtClean="0">
                <a:solidFill>
                  <a:srgbClr val="7030A0"/>
                </a:solidFill>
                <a:latin typeface="Bella Donna" pitchFamily="66" charset="0"/>
              </a:rPr>
              <a:t> Zafar Iqbal </a:t>
            </a:r>
            <a:r>
              <a:rPr lang="en-US" sz="3200" dirty="0" smtClean="0">
                <a:solidFill>
                  <a:srgbClr val="7030A0"/>
                </a:solidFill>
                <a:latin typeface="Bella Donna" pitchFamily="66" charset="0"/>
              </a:rPr>
              <a:t>(TI)</a:t>
            </a:r>
          </a:p>
          <a:p>
            <a:r>
              <a:rPr lang="en-US" sz="3600" dirty="0" smtClean="0">
                <a:solidFill>
                  <a:srgbClr val="7030A0"/>
                </a:solidFill>
                <a:latin typeface="Baskerville Old Face" pitchFamily="18" charset="0"/>
              </a:rPr>
              <a:t>Department of Pharmacy</a:t>
            </a:r>
          </a:p>
          <a:p>
            <a:r>
              <a:rPr lang="en-US" sz="3600" dirty="0" smtClean="0">
                <a:solidFill>
                  <a:srgbClr val="002060"/>
                </a:solidFill>
                <a:latin typeface="Baskerville Old Face" pitchFamily="18" charset="0"/>
              </a:rPr>
              <a:t>University of Peshawar</a:t>
            </a:r>
            <a:endParaRPr lang="en-US" sz="3600" dirty="0">
              <a:solidFill>
                <a:srgbClr val="002060"/>
              </a:solidFill>
              <a:latin typeface="Baskerville Old Face" pitchFamily="18" charset="0"/>
            </a:endParaRPr>
          </a:p>
        </p:txBody>
      </p:sp>
    </p:spTree>
    <p:extLst>
      <p:ext uri="{BB962C8B-B14F-4D97-AF65-F5344CB8AC3E}">
        <p14:creationId xmlns:p14="http://schemas.microsoft.com/office/powerpoint/2010/main" val="621252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947852" y="484837"/>
            <a:ext cx="3299219" cy="2431397"/>
          </a:xfrm>
          <a:prstGeom prst="rect">
            <a:avLst/>
          </a:prstGeom>
        </p:spPr>
      </p:pic>
      <p:pic>
        <p:nvPicPr>
          <p:cNvPr id="23" name="Picture 22"/>
          <p:cNvPicPr>
            <a:picLocks noChangeAspect="1"/>
          </p:cNvPicPr>
          <p:nvPr/>
        </p:nvPicPr>
        <p:blipFill>
          <a:blip r:embed="rId3"/>
          <a:stretch>
            <a:fillRect/>
          </a:stretch>
        </p:blipFill>
        <p:spPr>
          <a:xfrm>
            <a:off x="3276600" y="2737826"/>
            <a:ext cx="5762625" cy="3958249"/>
          </a:xfrm>
          <a:prstGeom prst="rect">
            <a:avLst/>
          </a:prstGeom>
        </p:spPr>
      </p:pic>
    </p:spTree>
    <p:extLst>
      <p:ext uri="{BB962C8B-B14F-4D97-AF65-F5344CB8AC3E}">
        <p14:creationId xmlns:p14="http://schemas.microsoft.com/office/powerpoint/2010/main" val="7057348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762000" y="838200"/>
            <a:ext cx="6934200" cy="3295421"/>
            <a:chOff x="1494" y="6174"/>
            <a:chExt cx="9360" cy="5292"/>
          </a:xfrm>
        </p:grpSpPr>
        <p:sp>
          <p:nvSpPr>
            <p:cNvPr id="3" name="Oval 2"/>
            <p:cNvSpPr>
              <a:spLocks noChangeArrowheads="1"/>
            </p:cNvSpPr>
            <p:nvPr/>
          </p:nvSpPr>
          <p:spPr bwMode="auto">
            <a:xfrm>
              <a:off x="1494" y="7146"/>
              <a:ext cx="3420" cy="1440"/>
            </a:xfrm>
            <a:prstGeom prst="ellipse">
              <a:avLst/>
            </a:prstGeom>
            <a:solidFill>
              <a:srgbClr val="FFFFFF"/>
            </a:solidFill>
            <a:ln w="9525">
              <a:solidFill>
                <a:srgbClr val="000000"/>
              </a:solidFill>
              <a:round/>
              <a:headEnd/>
              <a:tailEnd/>
            </a:ln>
          </p:spPr>
          <p:txBody>
            <a:bodyPr lIns="0" tIns="0" rIns="0" bIns="0"/>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eaLnBrk="1" hangingPunct="1">
                <a:spcBef>
                  <a:spcPct val="0"/>
                </a:spcBef>
                <a:buFontTx/>
                <a:buNone/>
              </a:pPr>
              <a:r>
                <a:rPr lang="en-US" altLang="en-US" sz="1600" b="1" i="1">
                  <a:solidFill>
                    <a:srgbClr val="3366FF"/>
                  </a:solidFill>
                  <a:latin typeface="Times New Roman" pitchFamily="18" charset="0"/>
                </a:rPr>
                <a:t>Clinical</a:t>
              </a:r>
            </a:p>
            <a:p>
              <a:pPr algn="ctr" eaLnBrk="1" hangingPunct="1">
                <a:spcBef>
                  <a:spcPct val="0"/>
                </a:spcBef>
                <a:buFontTx/>
                <a:buNone/>
              </a:pPr>
              <a:r>
                <a:rPr lang="en-US" altLang="en-US" sz="1600" b="1" i="1">
                  <a:solidFill>
                    <a:srgbClr val="3366FF"/>
                  </a:solidFill>
                  <a:latin typeface="Times New Roman" pitchFamily="18" charset="0"/>
                </a:rPr>
                <a:t> factors</a:t>
              </a:r>
              <a:endParaRPr lang="uk-UA" altLang="en-US" sz="1800">
                <a:latin typeface="Arial" pitchFamily="34" charset="0"/>
              </a:endParaRPr>
            </a:p>
          </p:txBody>
        </p:sp>
        <p:sp>
          <p:nvSpPr>
            <p:cNvPr id="4" name="AutoShape 4"/>
            <p:cNvSpPr>
              <a:spLocks noChangeArrowheads="1"/>
            </p:cNvSpPr>
            <p:nvPr/>
          </p:nvSpPr>
          <p:spPr bwMode="auto">
            <a:xfrm>
              <a:off x="5994" y="6174"/>
              <a:ext cx="4860" cy="1260"/>
            </a:xfrm>
            <a:prstGeom prst="flowChartPunchedCard">
              <a:avLst/>
            </a:prstGeom>
            <a:solidFill>
              <a:srgbClr val="FFFFFF"/>
            </a:solidFill>
            <a:ln w="9525">
              <a:solidFill>
                <a:srgbClr val="00000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eaLnBrk="1" hangingPunct="1">
                <a:spcBef>
                  <a:spcPct val="0"/>
                </a:spcBef>
                <a:spcAft>
                  <a:spcPts val="1000"/>
                </a:spcAft>
                <a:buFontTx/>
                <a:buNone/>
              </a:pPr>
              <a:r>
                <a:rPr lang="en-US" altLang="en-US" sz="1600" b="1"/>
                <a:t>time of drug application</a:t>
              </a:r>
            </a:p>
            <a:p>
              <a:pPr eaLnBrk="1" hangingPunct="1">
                <a:spcBef>
                  <a:spcPct val="0"/>
                </a:spcBef>
                <a:buFontTx/>
                <a:buNone/>
              </a:pPr>
              <a:endParaRPr lang="uk-UA" altLang="en-US" sz="1800">
                <a:latin typeface="Arial" pitchFamily="34" charset="0"/>
              </a:endParaRPr>
            </a:p>
          </p:txBody>
        </p:sp>
        <p:sp>
          <p:nvSpPr>
            <p:cNvPr id="5" name="AutoShape 5"/>
            <p:cNvSpPr>
              <a:spLocks noChangeArrowheads="1"/>
            </p:cNvSpPr>
            <p:nvPr/>
          </p:nvSpPr>
          <p:spPr bwMode="auto">
            <a:xfrm>
              <a:off x="5634" y="7506"/>
              <a:ext cx="5165" cy="1260"/>
            </a:xfrm>
            <a:prstGeom prst="flowChartPunchedCard">
              <a:avLst/>
            </a:prstGeom>
            <a:solidFill>
              <a:srgbClr val="FFFFFF"/>
            </a:solidFill>
            <a:ln w="9525">
              <a:solidFill>
                <a:srgbClr val="00000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eaLnBrk="1" hangingPunct="1">
                <a:spcBef>
                  <a:spcPct val="0"/>
                </a:spcBef>
                <a:spcAft>
                  <a:spcPts val="1000"/>
                </a:spcAft>
                <a:buFontTx/>
                <a:buNone/>
              </a:pPr>
              <a:r>
                <a:rPr lang="en-US" altLang="en-US" sz="1600" b="1"/>
                <a:t>interaction simultaneously or consistently entered drugs</a:t>
              </a:r>
              <a:endParaRPr lang="en-US" altLang="en-US" sz="1100">
                <a:latin typeface="Times New Roman" pitchFamily="18" charset="0"/>
              </a:endParaRPr>
            </a:p>
            <a:p>
              <a:pPr eaLnBrk="1" hangingPunct="1">
                <a:spcBef>
                  <a:spcPct val="0"/>
                </a:spcBef>
                <a:buFontTx/>
                <a:buNone/>
              </a:pPr>
              <a:endParaRPr lang="uk-UA" altLang="en-US" sz="1800">
                <a:latin typeface="Arial" pitchFamily="34" charset="0"/>
              </a:endParaRPr>
            </a:p>
          </p:txBody>
        </p:sp>
        <p:sp>
          <p:nvSpPr>
            <p:cNvPr id="6" name="AutoShape 6"/>
            <p:cNvSpPr>
              <a:spLocks noChangeArrowheads="1"/>
            </p:cNvSpPr>
            <p:nvPr/>
          </p:nvSpPr>
          <p:spPr bwMode="auto">
            <a:xfrm>
              <a:off x="4194" y="8946"/>
              <a:ext cx="6605" cy="1440"/>
            </a:xfrm>
            <a:prstGeom prst="flowChartPunchedCard">
              <a:avLst/>
            </a:prstGeom>
            <a:solidFill>
              <a:srgbClr val="FFFFFF"/>
            </a:solidFill>
            <a:ln w="9525">
              <a:solidFill>
                <a:srgbClr val="00000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eaLnBrk="1" hangingPunct="1">
                <a:spcBef>
                  <a:spcPct val="0"/>
                </a:spcBef>
                <a:spcAft>
                  <a:spcPts val="1000"/>
                </a:spcAft>
                <a:buFontTx/>
                <a:buNone/>
              </a:pPr>
              <a:r>
                <a:rPr lang="en-US" altLang="en-US" sz="1600" b="1" dirty="0"/>
                <a:t>infringements of functions: stomach, kidneys, intimate activity, nervous system etc.</a:t>
              </a:r>
            </a:p>
            <a:p>
              <a:pPr eaLnBrk="1" hangingPunct="1">
                <a:spcBef>
                  <a:spcPct val="0"/>
                </a:spcBef>
                <a:spcAft>
                  <a:spcPts val="1000"/>
                </a:spcAft>
                <a:buFontTx/>
                <a:buNone/>
              </a:pPr>
              <a:endParaRPr lang="en-US" altLang="en-US" sz="1100" dirty="0">
                <a:latin typeface="Times New Roman" pitchFamily="18" charset="0"/>
              </a:endParaRPr>
            </a:p>
            <a:p>
              <a:pPr eaLnBrk="1" hangingPunct="1">
                <a:spcBef>
                  <a:spcPct val="0"/>
                </a:spcBef>
                <a:buFontTx/>
                <a:buNone/>
              </a:pPr>
              <a:endParaRPr lang="uk-UA" altLang="en-US" sz="1800" dirty="0">
                <a:latin typeface="Arial" pitchFamily="34" charset="0"/>
              </a:endParaRPr>
            </a:p>
          </p:txBody>
        </p:sp>
        <p:sp>
          <p:nvSpPr>
            <p:cNvPr id="7" name="AutoShape 7"/>
            <p:cNvSpPr>
              <a:spLocks noChangeArrowheads="1"/>
            </p:cNvSpPr>
            <p:nvPr/>
          </p:nvSpPr>
          <p:spPr bwMode="auto">
            <a:xfrm>
              <a:off x="3834" y="10566"/>
              <a:ext cx="6965" cy="900"/>
            </a:xfrm>
            <a:prstGeom prst="flowChartPunchedCard">
              <a:avLst/>
            </a:prstGeom>
            <a:solidFill>
              <a:srgbClr val="FFFFFF"/>
            </a:solidFill>
            <a:ln w="9525">
              <a:solidFill>
                <a:srgbClr val="00000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eaLnBrk="1" hangingPunct="1">
                <a:spcBef>
                  <a:spcPct val="0"/>
                </a:spcBef>
                <a:spcAft>
                  <a:spcPts val="1000"/>
                </a:spcAft>
                <a:buFontTx/>
                <a:buNone/>
              </a:pPr>
              <a:r>
                <a:rPr lang="en-US" altLang="en-US" sz="1600" b="1"/>
                <a:t>physical activity of the patient</a:t>
              </a:r>
            </a:p>
            <a:p>
              <a:pPr eaLnBrk="1" hangingPunct="1">
                <a:spcBef>
                  <a:spcPct val="0"/>
                </a:spcBef>
                <a:spcAft>
                  <a:spcPts val="1000"/>
                </a:spcAft>
                <a:buFontTx/>
                <a:buNone/>
              </a:pPr>
              <a:endParaRPr lang="en-US" altLang="en-US" sz="1100">
                <a:latin typeface="Times New Roman" pitchFamily="18" charset="0"/>
              </a:endParaRPr>
            </a:p>
            <a:p>
              <a:pPr eaLnBrk="1" hangingPunct="1">
                <a:spcBef>
                  <a:spcPct val="0"/>
                </a:spcBef>
                <a:buFontTx/>
                <a:buNone/>
              </a:pPr>
              <a:endParaRPr lang="uk-UA" altLang="en-US" sz="1800">
                <a:latin typeface="Arial" pitchFamily="34" charset="0"/>
              </a:endParaRPr>
            </a:p>
          </p:txBody>
        </p:sp>
        <p:sp>
          <p:nvSpPr>
            <p:cNvPr id="8" name="Line 8"/>
            <p:cNvSpPr>
              <a:spLocks noChangeShapeType="1"/>
            </p:cNvSpPr>
            <p:nvPr/>
          </p:nvSpPr>
          <p:spPr bwMode="auto">
            <a:xfrm>
              <a:off x="3294" y="8586"/>
              <a:ext cx="540" cy="21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9" name="Line 9"/>
            <p:cNvSpPr>
              <a:spLocks noChangeShapeType="1"/>
            </p:cNvSpPr>
            <p:nvPr/>
          </p:nvSpPr>
          <p:spPr bwMode="auto">
            <a:xfrm>
              <a:off x="3474" y="8586"/>
              <a:ext cx="720" cy="5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10" name="Line 10"/>
            <p:cNvSpPr>
              <a:spLocks noChangeShapeType="1"/>
            </p:cNvSpPr>
            <p:nvPr/>
          </p:nvSpPr>
          <p:spPr bwMode="auto">
            <a:xfrm>
              <a:off x="4914" y="8046"/>
              <a:ext cx="72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11" name="Line 11"/>
            <p:cNvSpPr>
              <a:spLocks noChangeShapeType="1"/>
            </p:cNvSpPr>
            <p:nvPr/>
          </p:nvSpPr>
          <p:spPr bwMode="auto">
            <a:xfrm flipV="1">
              <a:off x="4734" y="6606"/>
              <a:ext cx="1260" cy="9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grpSp>
      <p:grpSp>
        <p:nvGrpSpPr>
          <p:cNvPr id="12" name="Group 11"/>
          <p:cNvGrpSpPr>
            <a:grpSpLocks/>
          </p:cNvGrpSpPr>
          <p:nvPr/>
        </p:nvGrpSpPr>
        <p:grpSpPr bwMode="auto">
          <a:xfrm>
            <a:off x="1066800" y="4648200"/>
            <a:ext cx="7070726" cy="1447800"/>
            <a:chOff x="1314" y="8139"/>
            <a:chExt cx="8820" cy="1577"/>
          </a:xfrm>
        </p:grpSpPr>
        <p:sp>
          <p:nvSpPr>
            <p:cNvPr id="13" name="Oval 12"/>
            <p:cNvSpPr>
              <a:spLocks noChangeArrowheads="1"/>
            </p:cNvSpPr>
            <p:nvPr/>
          </p:nvSpPr>
          <p:spPr bwMode="auto">
            <a:xfrm>
              <a:off x="1314" y="8142"/>
              <a:ext cx="3420" cy="1440"/>
            </a:xfrm>
            <a:prstGeom prst="ellipse">
              <a:avLst/>
            </a:prstGeom>
            <a:solidFill>
              <a:srgbClr val="FFFFFF"/>
            </a:solidFill>
            <a:ln w="9525">
              <a:solidFill>
                <a:srgbClr val="000000"/>
              </a:solidFill>
              <a:round/>
              <a:headEnd/>
              <a:tailEnd/>
            </a:ln>
          </p:spPr>
          <p:txBody>
            <a:bodyPr lIns="0" tIns="0" rIns="0" bIns="0"/>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lvl="1" algn="ctr" eaLnBrk="1" hangingPunct="1">
                <a:spcBef>
                  <a:spcPct val="0"/>
                </a:spcBef>
                <a:buClr>
                  <a:srgbClr val="3366FF"/>
                </a:buClr>
                <a:buFont typeface="Symbol" pitchFamily="18" charset="2"/>
                <a:buChar char="·"/>
              </a:pPr>
              <a:r>
                <a:rPr lang="en-US" altLang="en-US" sz="1600" b="1" i="1">
                  <a:solidFill>
                    <a:srgbClr val="3366FF"/>
                  </a:solidFill>
                  <a:latin typeface="Times New Roman" pitchFamily="18" charset="0"/>
                </a:rPr>
                <a:t>Biochemical factors</a:t>
              </a:r>
              <a:endParaRPr lang="uk-UA" altLang="en-US" sz="1800">
                <a:latin typeface="Arial" pitchFamily="34" charset="0"/>
              </a:endParaRPr>
            </a:p>
          </p:txBody>
        </p:sp>
        <p:sp>
          <p:nvSpPr>
            <p:cNvPr id="14" name="AutoShape 37"/>
            <p:cNvSpPr>
              <a:spLocks noChangeArrowheads="1"/>
            </p:cNvSpPr>
            <p:nvPr/>
          </p:nvSpPr>
          <p:spPr bwMode="auto">
            <a:xfrm>
              <a:off x="5274" y="8139"/>
              <a:ext cx="4860" cy="1577"/>
            </a:xfrm>
            <a:prstGeom prst="flowChartPunchedCard">
              <a:avLst/>
            </a:prstGeom>
            <a:solidFill>
              <a:srgbClr val="FFFFFF"/>
            </a:solidFill>
            <a:ln w="9525">
              <a:solidFill>
                <a:srgbClr val="000000"/>
              </a:solidFill>
              <a:miter lim="800000"/>
              <a:headEnd/>
              <a:tailEnd/>
            </a:ln>
          </p:spPr>
          <p:txBody>
            <a:bodyPr lIns="0" tIns="0" rIns="0" bIns="0"/>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eaLnBrk="1" hangingPunct="1">
                <a:spcBef>
                  <a:spcPct val="0"/>
                </a:spcBef>
                <a:buFontTx/>
                <a:buNone/>
              </a:pPr>
              <a:r>
                <a:rPr lang="en-US" altLang="en-US" sz="1600" b="1" dirty="0">
                  <a:solidFill>
                    <a:srgbClr val="009900"/>
                  </a:solidFill>
                  <a:latin typeface="Times New Roman" pitchFamily="18" charset="0"/>
                </a:rPr>
                <a:t>peculiarities of biochemical processes </a:t>
              </a:r>
              <a:r>
                <a:rPr lang="en-US" altLang="en-US" sz="1600" b="1" dirty="0" smtClean="0">
                  <a:solidFill>
                    <a:srgbClr val="009900"/>
                  </a:solidFill>
                  <a:latin typeface="Times New Roman" pitchFamily="18" charset="0"/>
                </a:rPr>
                <a:t>and </a:t>
              </a:r>
              <a:endParaRPr lang="en-US" altLang="en-US" sz="1600" b="1" dirty="0">
                <a:solidFill>
                  <a:srgbClr val="009900"/>
                </a:solidFill>
                <a:latin typeface="Times New Roman" pitchFamily="18" charset="0"/>
              </a:endParaRPr>
            </a:p>
            <a:p>
              <a:pPr algn="ctr" eaLnBrk="1" hangingPunct="1">
                <a:spcBef>
                  <a:spcPct val="0"/>
                </a:spcBef>
                <a:buFontTx/>
                <a:buNone/>
              </a:pPr>
              <a:r>
                <a:rPr lang="en-US" altLang="en-US" sz="1600" b="1" dirty="0">
                  <a:solidFill>
                    <a:srgbClr val="000000"/>
                  </a:solidFill>
                  <a:latin typeface="Times New Roman" pitchFamily="18" charset="0"/>
                </a:rPr>
                <a:t>metabolism of medicinal substances for the given patient</a:t>
              </a:r>
              <a:endParaRPr lang="uk-UA" altLang="en-US" sz="1800" dirty="0">
                <a:latin typeface="Arial" pitchFamily="34" charset="0"/>
              </a:endParaRPr>
            </a:p>
          </p:txBody>
        </p:sp>
        <p:sp>
          <p:nvSpPr>
            <p:cNvPr id="15" name="Line 38"/>
            <p:cNvSpPr>
              <a:spLocks noChangeShapeType="1"/>
            </p:cNvSpPr>
            <p:nvPr/>
          </p:nvSpPr>
          <p:spPr bwMode="auto">
            <a:xfrm flipV="1">
              <a:off x="4734" y="8862"/>
              <a:ext cx="540" cy="1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grpSp>
    </p:spTree>
    <p:extLst>
      <p:ext uri="{BB962C8B-B14F-4D97-AF65-F5344CB8AC3E}">
        <p14:creationId xmlns:p14="http://schemas.microsoft.com/office/powerpoint/2010/main" val="8231849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686800" cy="6166816"/>
          </a:xfrm>
          <a:prstGeom prst="rect">
            <a:avLst/>
          </a:prstGeom>
        </p:spPr>
        <p:txBody>
          <a:bodyPr wrap="square">
            <a:spAutoFit/>
          </a:bodyPr>
          <a:lstStyle/>
          <a:p>
            <a:pPr algn="just">
              <a:lnSpc>
                <a:spcPct val="115000"/>
              </a:lnSpc>
              <a:spcAft>
                <a:spcPts val="1000"/>
              </a:spcAft>
            </a:pPr>
            <a:r>
              <a:rPr lang="en-US" sz="2800" dirty="0" smtClean="0">
                <a:effectLst/>
                <a:latin typeface="Times New Roman" pitchFamily="18" charset="0"/>
                <a:ea typeface="Times New Roman"/>
                <a:cs typeface="Times New Roman" pitchFamily="18" charset="0"/>
              </a:rPr>
              <a:t>Biopharmaceutics studies allow for the rational design of drug products based on:</a:t>
            </a:r>
            <a:endParaRPr lang="en-US" sz="2800" dirty="0">
              <a:latin typeface="Times New Roman" pitchFamily="18" charset="0"/>
              <a:ea typeface="Calibri"/>
              <a:cs typeface="Times New Roman" pitchFamily="18" charset="0"/>
            </a:endParaRPr>
          </a:p>
          <a:p>
            <a:pPr marL="342900" marR="0" lvl="0" indent="-342900" algn="just">
              <a:lnSpc>
                <a:spcPct val="115000"/>
              </a:lnSpc>
              <a:spcBef>
                <a:spcPts val="0"/>
              </a:spcBef>
              <a:spcAft>
                <a:spcPts val="0"/>
              </a:spcAft>
              <a:buFont typeface="+mj-lt"/>
              <a:buAutoNum type="arabicPeriod"/>
            </a:pPr>
            <a:r>
              <a:rPr lang="en-US" sz="2800" dirty="0" smtClean="0">
                <a:effectLst/>
                <a:latin typeface="Times New Roman" pitchFamily="18" charset="0"/>
                <a:ea typeface="Times New Roman"/>
                <a:cs typeface="Times New Roman" pitchFamily="18" charset="0"/>
              </a:rPr>
              <a:t>the physical and chemical properties of the drug substance</a:t>
            </a:r>
            <a:endParaRPr lang="en-US" sz="2800" dirty="0">
              <a:latin typeface="Times New Roman" pitchFamily="18" charset="0"/>
              <a:ea typeface="Calibri"/>
              <a:cs typeface="Times New Roman" pitchFamily="18" charset="0"/>
            </a:endParaRPr>
          </a:p>
          <a:p>
            <a:pPr marL="342900" marR="0" lvl="0" indent="-342900" algn="just">
              <a:lnSpc>
                <a:spcPct val="115000"/>
              </a:lnSpc>
              <a:spcBef>
                <a:spcPts val="0"/>
              </a:spcBef>
              <a:spcAft>
                <a:spcPts val="0"/>
              </a:spcAft>
              <a:buFont typeface="+mj-lt"/>
              <a:buAutoNum type="arabicPeriod"/>
            </a:pPr>
            <a:r>
              <a:rPr lang="en-US" sz="2800" dirty="0" smtClean="0">
                <a:effectLst/>
                <a:latin typeface="Times New Roman" pitchFamily="18" charset="0"/>
                <a:ea typeface="Times New Roman"/>
                <a:cs typeface="Times New Roman" pitchFamily="18" charset="0"/>
              </a:rPr>
              <a:t>the route of drug administration, including the anatomic and physiologic nature of the application site (e.g., oral, topical, injectable, implant, transdermal patch, etc.)</a:t>
            </a:r>
            <a:endParaRPr lang="en-US" sz="2800" dirty="0">
              <a:latin typeface="Times New Roman" pitchFamily="18" charset="0"/>
              <a:ea typeface="Calibri"/>
              <a:cs typeface="Times New Roman" pitchFamily="18" charset="0"/>
            </a:endParaRPr>
          </a:p>
          <a:p>
            <a:pPr marL="342900" marR="0" lvl="0" indent="-342900" algn="just">
              <a:lnSpc>
                <a:spcPct val="115000"/>
              </a:lnSpc>
              <a:spcBef>
                <a:spcPts val="0"/>
              </a:spcBef>
              <a:spcAft>
                <a:spcPts val="0"/>
              </a:spcAft>
              <a:buFont typeface="+mj-lt"/>
              <a:buAutoNum type="arabicPeriod"/>
            </a:pPr>
            <a:r>
              <a:rPr lang="en-US" sz="2800" dirty="0" smtClean="0">
                <a:effectLst/>
                <a:latin typeface="Times New Roman" pitchFamily="18" charset="0"/>
                <a:ea typeface="Times New Roman"/>
                <a:cs typeface="Times New Roman" pitchFamily="18" charset="0"/>
              </a:rPr>
              <a:t>desired pharmacodynamics effect (e.g., immediate or prolonged activity)</a:t>
            </a:r>
            <a:endParaRPr lang="en-US" sz="2800" dirty="0">
              <a:latin typeface="Times New Roman" pitchFamily="18" charset="0"/>
              <a:ea typeface="Calibri"/>
              <a:cs typeface="Times New Roman" pitchFamily="18" charset="0"/>
            </a:endParaRPr>
          </a:p>
          <a:p>
            <a:pPr marL="342900" marR="0" lvl="0" indent="-342900" algn="just">
              <a:lnSpc>
                <a:spcPct val="115000"/>
              </a:lnSpc>
              <a:spcBef>
                <a:spcPts val="0"/>
              </a:spcBef>
              <a:spcAft>
                <a:spcPts val="0"/>
              </a:spcAft>
              <a:buFont typeface="+mj-lt"/>
              <a:buAutoNum type="arabicPeriod"/>
            </a:pPr>
            <a:r>
              <a:rPr lang="en-US" sz="2800" dirty="0" smtClean="0">
                <a:effectLst/>
                <a:latin typeface="Times New Roman" pitchFamily="18" charset="0"/>
                <a:ea typeface="Times New Roman"/>
                <a:cs typeface="Times New Roman" pitchFamily="18" charset="0"/>
              </a:rPr>
              <a:t>toxicological properties of the drug,</a:t>
            </a:r>
            <a:endParaRPr lang="en-US" sz="2800" dirty="0">
              <a:latin typeface="Times New Roman" pitchFamily="18" charset="0"/>
              <a:ea typeface="Calibri"/>
              <a:cs typeface="Times New Roman" pitchFamily="18" charset="0"/>
            </a:endParaRPr>
          </a:p>
          <a:p>
            <a:pPr marL="342900" marR="0" lvl="0" indent="-342900" algn="just">
              <a:lnSpc>
                <a:spcPct val="115000"/>
              </a:lnSpc>
              <a:spcBef>
                <a:spcPts val="0"/>
              </a:spcBef>
              <a:spcAft>
                <a:spcPts val="0"/>
              </a:spcAft>
              <a:buFont typeface="+mj-lt"/>
              <a:buAutoNum type="arabicPeriod"/>
            </a:pPr>
            <a:r>
              <a:rPr lang="en-US" sz="2800" dirty="0" smtClean="0">
                <a:effectLst/>
                <a:latin typeface="Times New Roman" pitchFamily="18" charset="0"/>
                <a:ea typeface="Times New Roman"/>
                <a:cs typeface="Times New Roman" pitchFamily="18" charset="0"/>
              </a:rPr>
              <a:t>safety of excipients</a:t>
            </a:r>
            <a:endParaRPr lang="en-US" sz="2800" dirty="0">
              <a:latin typeface="Times New Roman" pitchFamily="18" charset="0"/>
              <a:ea typeface="Calibri"/>
              <a:cs typeface="Times New Roman" pitchFamily="18" charset="0"/>
            </a:endParaRPr>
          </a:p>
          <a:p>
            <a:pPr marL="342900" marR="0" lvl="0" indent="-342900" algn="just">
              <a:lnSpc>
                <a:spcPct val="115000"/>
              </a:lnSpc>
              <a:spcBef>
                <a:spcPts val="0"/>
              </a:spcBef>
              <a:spcAft>
                <a:spcPts val="1000"/>
              </a:spcAft>
              <a:buFont typeface="+mj-lt"/>
              <a:buAutoNum type="arabicPeriod"/>
            </a:pPr>
            <a:r>
              <a:rPr lang="en-US" sz="2800" dirty="0" smtClean="0">
                <a:effectLst/>
                <a:latin typeface="Times New Roman" pitchFamily="18" charset="0"/>
                <a:ea typeface="Times New Roman"/>
                <a:cs typeface="Times New Roman" pitchFamily="18" charset="0"/>
              </a:rPr>
              <a:t>effect of excipients and dosage form on drug delivery. </a:t>
            </a:r>
            <a:endParaRPr lang="en-US" sz="2800" dirty="0">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29415609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609600"/>
            <a:ext cx="8229600" cy="4715202"/>
          </a:xfrm>
          <a:prstGeom prst="rect">
            <a:avLst/>
          </a:prstGeom>
        </p:spPr>
        <p:txBody>
          <a:bodyPr wrap="square">
            <a:spAutoFit/>
          </a:bodyPr>
          <a:lstStyle/>
          <a:p>
            <a:pPr algn="just">
              <a:lnSpc>
                <a:spcPct val="115000"/>
              </a:lnSpc>
              <a:spcAft>
                <a:spcPts val="1000"/>
              </a:spcAft>
            </a:pPr>
            <a:r>
              <a:rPr lang="en-US" sz="3200" dirty="0" smtClean="0">
                <a:effectLst/>
                <a:latin typeface="Times New Roman"/>
                <a:ea typeface="Times New Roman"/>
                <a:cs typeface="Times New Roman"/>
              </a:rPr>
              <a:t>Each route of drug application presents special Biopharmaceutics considerations in drug product design.</a:t>
            </a:r>
          </a:p>
          <a:p>
            <a:pPr algn="just">
              <a:lnSpc>
                <a:spcPct val="115000"/>
              </a:lnSpc>
              <a:spcAft>
                <a:spcPts val="1000"/>
              </a:spcAft>
            </a:pPr>
            <a:r>
              <a:rPr lang="en-US" sz="3200" dirty="0" smtClean="0">
                <a:effectLst/>
                <a:latin typeface="Times New Roman"/>
                <a:ea typeface="Times New Roman"/>
                <a:cs typeface="Times New Roman"/>
              </a:rPr>
              <a:t> For example, An eye medication may require special </a:t>
            </a:r>
            <a:r>
              <a:rPr lang="en-US" sz="3200" dirty="0" err="1" smtClean="0">
                <a:effectLst/>
                <a:latin typeface="Times New Roman"/>
                <a:ea typeface="Times New Roman"/>
                <a:cs typeface="Times New Roman"/>
              </a:rPr>
              <a:t>biopharmaceutic</a:t>
            </a:r>
            <a:r>
              <a:rPr lang="en-US" sz="3200" dirty="0" smtClean="0">
                <a:effectLst/>
                <a:latin typeface="Times New Roman"/>
                <a:ea typeface="Times New Roman"/>
                <a:cs typeface="Times New Roman"/>
              </a:rPr>
              <a:t> considerations like appropriate pH, </a:t>
            </a:r>
            <a:r>
              <a:rPr lang="en-US" sz="3200" dirty="0" err="1" smtClean="0">
                <a:effectLst/>
                <a:latin typeface="Times New Roman"/>
                <a:ea typeface="Times New Roman"/>
                <a:cs typeface="Times New Roman"/>
              </a:rPr>
              <a:t>isotonicity</a:t>
            </a:r>
            <a:r>
              <a:rPr lang="en-US" sz="3200" dirty="0" smtClean="0">
                <a:effectLst/>
                <a:latin typeface="Times New Roman"/>
                <a:ea typeface="Times New Roman"/>
                <a:cs typeface="Times New Roman"/>
              </a:rPr>
              <a:t>, sterility, local irritation to the cornea, draining by tears, and concern for systemic drug absorption.</a:t>
            </a:r>
            <a:endParaRPr lang="en-US" sz="2800" dirty="0">
              <a:ea typeface="Calibri"/>
              <a:cs typeface="Times New Roman"/>
            </a:endParaRPr>
          </a:p>
        </p:txBody>
      </p:sp>
    </p:spTree>
    <p:extLst>
      <p:ext uri="{BB962C8B-B14F-4D97-AF65-F5344CB8AC3E}">
        <p14:creationId xmlns:p14="http://schemas.microsoft.com/office/powerpoint/2010/main" val="30803261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14400"/>
            <a:ext cx="8077200" cy="2923877"/>
          </a:xfrm>
          <a:prstGeom prst="rect">
            <a:avLst/>
          </a:prstGeom>
        </p:spPr>
        <p:txBody>
          <a:bodyPr wrap="square">
            <a:spAutoFit/>
          </a:bodyPr>
          <a:lstStyle/>
          <a:p>
            <a:pPr algn="just">
              <a:lnSpc>
                <a:spcPct val="115000"/>
              </a:lnSpc>
              <a:spcAft>
                <a:spcPts val="1000"/>
              </a:spcAft>
            </a:pPr>
            <a:r>
              <a:rPr lang="en-US" sz="3200" dirty="0" smtClean="0">
                <a:effectLst/>
                <a:latin typeface="Times New Roman"/>
                <a:ea typeface="Times New Roman"/>
                <a:cs typeface="Times New Roman"/>
              </a:rPr>
              <a:t>For a drug administered e.g., intramuscular injection, local irritation, drug dissolution, and drug absorption from the intramuscular site are some of the factors that must be considered in designing the formulation. </a:t>
            </a:r>
            <a:endParaRPr lang="en-US" sz="2800" dirty="0">
              <a:ea typeface="Calibri"/>
              <a:cs typeface="Times New Roman"/>
            </a:endParaRPr>
          </a:p>
        </p:txBody>
      </p:sp>
    </p:spTree>
    <p:extLst>
      <p:ext uri="{BB962C8B-B14F-4D97-AF65-F5344CB8AC3E}">
        <p14:creationId xmlns:p14="http://schemas.microsoft.com/office/powerpoint/2010/main" val="27514742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066800"/>
            <a:ext cx="7924800" cy="3490186"/>
          </a:xfrm>
          <a:prstGeom prst="rect">
            <a:avLst/>
          </a:prstGeom>
        </p:spPr>
        <p:txBody>
          <a:bodyPr wrap="square">
            <a:spAutoFit/>
          </a:bodyPr>
          <a:lstStyle/>
          <a:p>
            <a:pPr algn="just">
              <a:lnSpc>
                <a:spcPct val="115000"/>
              </a:lnSpc>
              <a:spcAft>
                <a:spcPts val="1000"/>
              </a:spcAft>
            </a:pPr>
            <a:r>
              <a:rPr lang="en-US" sz="3200" dirty="0" smtClean="0">
                <a:effectLst/>
                <a:latin typeface="Times New Roman"/>
                <a:ea typeface="Times New Roman"/>
                <a:cs typeface="Times New Roman"/>
              </a:rPr>
              <a:t>By choosing the route of drug administration carefully and properly designing the drug product, the bioavailability of the active drug can be varied from rapid and complete absorption to a slow, sustained rate of absorption. </a:t>
            </a:r>
            <a:endParaRPr lang="en-US" sz="2800" dirty="0">
              <a:ea typeface="Calibri"/>
              <a:cs typeface="Times New Roman"/>
            </a:endParaRPr>
          </a:p>
        </p:txBody>
      </p:sp>
    </p:spTree>
    <p:extLst>
      <p:ext uri="{BB962C8B-B14F-4D97-AF65-F5344CB8AC3E}">
        <p14:creationId xmlns:p14="http://schemas.microsoft.com/office/powerpoint/2010/main" val="5988693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1960" y="533400"/>
            <a:ext cx="8244840" cy="5799536"/>
          </a:xfrm>
          <a:prstGeom prst="rect">
            <a:avLst/>
          </a:prstGeom>
        </p:spPr>
        <p:txBody>
          <a:bodyPr wrap="square">
            <a:spAutoFit/>
          </a:bodyPr>
          <a:lstStyle/>
          <a:p>
            <a:pPr algn="just">
              <a:lnSpc>
                <a:spcPct val="115000"/>
              </a:lnSpc>
              <a:spcAft>
                <a:spcPts val="1000"/>
              </a:spcAft>
            </a:pPr>
            <a:r>
              <a:rPr lang="en-US" sz="2800" dirty="0" smtClean="0">
                <a:effectLst/>
                <a:latin typeface="Times New Roman"/>
                <a:ea typeface="Times New Roman"/>
                <a:cs typeface="Times New Roman"/>
              </a:rPr>
              <a:t>Biopharmaceutics considerations often determine the ultimate dose and dosage form of a drug product. For example, the dosage for a drug intended for local activity, such as a topical drug product (e.g., ointment), is often expressed in concentration or as percentage of the active drug in the formulation (like 0.5% hydrocortisone ointment). </a:t>
            </a:r>
          </a:p>
          <a:p>
            <a:pPr algn="just">
              <a:lnSpc>
                <a:spcPct val="115000"/>
              </a:lnSpc>
              <a:spcAft>
                <a:spcPts val="1000"/>
              </a:spcAft>
            </a:pPr>
            <a:endParaRPr lang="en-US" sz="2800" dirty="0">
              <a:ea typeface="Calibri"/>
              <a:cs typeface="Times New Roman"/>
            </a:endParaRPr>
          </a:p>
          <a:p>
            <a:pPr algn="just">
              <a:lnSpc>
                <a:spcPct val="115000"/>
              </a:lnSpc>
              <a:spcAft>
                <a:spcPts val="1000"/>
              </a:spcAft>
            </a:pPr>
            <a:r>
              <a:rPr lang="en-US" sz="2800" dirty="0" smtClean="0">
                <a:effectLst/>
                <a:latin typeface="Times New Roman"/>
                <a:ea typeface="Times New Roman"/>
                <a:cs typeface="Times New Roman"/>
              </a:rPr>
              <a:t>The amount of drug applied is not specified because the concentration of the drug at the active site relates to the pharmacodynamics action.</a:t>
            </a:r>
            <a:endParaRPr lang="en-US" sz="2800" dirty="0">
              <a:ea typeface="Calibri"/>
              <a:cs typeface="Times New Roman"/>
            </a:endParaRPr>
          </a:p>
        </p:txBody>
      </p:sp>
    </p:spTree>
    <p:extLst>
      <p:ext uri="{BB962C8B-B14F-4D97-AF65-F5344CB8AC3E}">
        <p14:creationId xmlns:p14="http://schemas.microsoft.com/office/powerpoint/2010/main" val="11180846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9046" y="838200"/>
            <a:ext cx="8077200" cy="5272597"/>
          </a:xfrm>
          <a:prstGeom prst="rect">
            <a:avLst/>
          </a:prstGeom>
        </p:spPr>
        <p:txBody>
          <a:bodyPr wrap="square">
            <a:spAutoFit/>
          </a:bodyPr>
          <a:lstStyle/>
          <a:p>
            <a:pPr algn="just">
              <a:lnSpc>
                <a:spcPct val="115000"/>
              </a:lnSpc>
              <a:spcAft>
                <a:spcPts val="1000"/>
              </a:spcAft>
            </a:pPr>
            <a:r>
              <a:rPr lang="en-US" sz="2800" b="1" dirty="0" smtClean="0">
                <a:effectLst/>
                <a:latin typeface="Times New Roman"/>
                <a:ea typeface="Times New Roman"/>
                <a:cs typeface="Times New Roman"/>
              </a:rPr>
              <a:t>Rate-Limiting Steps in Drug Absorption</a:t>
            </a:r>
            <a:endParaRPr lang="en-US" sz="2800" b="1" dirty="0">
              <a:ea typeface="Calibri"/>
              <a:cs typeface="Times New Roman"/>
            </a:endParaRPr>
          </a:p>
          <a:p>
            <a:pPr algn="just">
              <a:lnSpc>
                <a:spcPct val="115000"/>
              </a:lnSpc>
              <a:spcAft>
                <a:spcPts val="1000"/>
              </a:spcAft>
            </a:pPr>
            <a:r>
              <a:rPr lang="en-US" sz="2800" dirty="0" smtClean="0">
                <a:effectLst/>
                <a:latin typeface="Times New Roman"/>
                <a:ea typeface="Times New Roman"/>
                <a:cs typeface="Times New Roman"/>
              </a:rPr>
              <a:t>Systemic drug absorption from a drug product consists of a succession of rate processes. For solid oral, immediate-release drug products (e.g., tablets, capsules), the rate processes include:</a:t>
            </a:r>
            <a:endParaRPr lang="en-US" sz="2800" dirty="0">
              <a:ea typeface="Calibri"/>
              <a:cs typeface="Times New Roman"/>
            </a:endParaRPr>
          </a:p>
          <a:p>
            <a:pPr marL="342900" marR="0" lvl="0" indent="-342900" algn="just">
              <a:lnSpc>
                <a:spcPct val="115000"/>
              </a:lnSpc>
              <a:spcBef>
                <a:spcPts val="0"/>
              </a:spcBef>
              <a:spcAft>
                <a:spcPts val="0"/>
              </a:spcAft>
              <a:buFont typeface="+mj-lt"/>
              <a:buAutoNum type="arabicPeriod"/>
            </a:pPr>
            <a:r>
              <a:rPr lang="en-US" sz="2800" dirty="0" smtClean="0">
                <a:effectLst/>
                <a:latin typeface="Times New Roman"/>
                <a:ea typeface="Times New Roman"/>
                <a:cs typeface="Times New Roman"/>
              </a:rPr>
              <a:t> disintegration of the drug product and subsequent release of the drug</a:t>
            </a:r>
            <a:endParaRPr lang="en-US" sz="2800" dirty="0">
              <a:ea typeface="Calibri"/>
              <a:cs typeface="Times New Roman"/>
            </a:endParaRPr>
          </a:p>
          <a:p>
            <a:pPr marL="342900" marR="0" lvl="0" indent="-342900" algn="just">
              <a:lnSpc>
                <a:spcPct val="115000"/>
              </a:lnSpc>
              <a:spcBef>
                <a:spcPts val="0"/>
              </a:spcBef>
              <a:spcAft>
                <a:spcPts val="0"/>
              </a:spcAft>
              <a:buFont typeface="+mj-lt"/>
              <a:buAutoNum type="arabicPeriod"/>
            </a:pPr>
            <a:r>
              <a:rPr lang="en-US" sz="2800" dirty="0" smtClean="0">
                <a:effectLst/>
                <a:latin typeface="Times New Roman"/>
                <a:ea typeface="Times New Roman"/>
                <a:cs typeface="Times New Roman"/>
              </a:rPr>
              <a:t>dissolution of the drug in an aqueous environment</a:t>
            </a:r>
            <a:endParaRPr lang="en-US" sz="2800" dirty="0">
              <a:ea typeface="Calibri"/>
              <a:cs typeface="Times New Roman"/>
            </a:endParaRPr>
          </a:p>
          <a:p>
            <a:pPr marL="342900" marR="0" lvl="0" indent="-342900" algn="just">
              <a:lnSpc>
                <a:spcPct val="115000"/>
              </a:lnSpc>
              <a:spcBef>
                <a:spcPts val="0"/>
              </a:spcBef>
              <a:spcAft>
                <a:spcPts val="1000"/>
              </a:spcAft>
              <a:buFont typeface="+mj-lt"/>
              <a:buAutoNum type="arabicPeriod"/>
            </a:pPr>
            <a:r>
              <a:rPr lang="en-US" sz="2800" dirty="0" smtClean="0">
                <a:effectLst/>
                <a:latin typeface="Times New Roman"/>
                <a:ea typeface="Times New Roman"/>
                <a:cs typeface="Times New Roman"/>
              </a:rPr>
              <a:t>absorption across cell membranes into the systemic circulation. </a:t>
            </a:r>
            <a:endParaRPr lang="en-US" sz="2800" dirty="0">
              <a:ea typeface="Calibri"/>
              <a:cs typeface="Times New Roman"/>
            </a:endParaRPr>
          </a:p>
        </p:txBody>
      </p:sp>
    </p:spTree>
    <p:extLst>
      <p:ext uri="{BB962C8B-B14F-4D97-AF65-F5344CB8AC3E}">
        <p14:creationId xmlns:p14="http://schemas.microsoft.com/office/powerpoint/2010/main" val="5557705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533400"/>
            <a:ext cx="8686800" cy="6007157"/>
          </a:xfrm>
          <a:prstGeom prst="rect">
            <a:avLst/>
          </a:prstGeom>
        </p:spPr>
        <p:txBody>
          <a:bodyPr wrap="square">
            <a:spAutoFit/>
          </a:bodyPr>
          <a:lstStyle/>
          <a:p>
            <a:pPr marL="457200" marR="0" algn="just">
              <a:lnSpc>
                <a:spcPct val="115000"/>
              </a:lnSpc>
              <a:spcBef>
                <a:spcPts val="0"/>
              </a:spcBef>
              <a:spcAft>
                <a:spcPts val="0"/>
              </a:spcAft>
            </a:pPr>
            <a:r>
              <a:rPr lang="en-US" sz="2800" dirty="0" smtClean="0">
                <a:effectLst/>
                <a:latin typeface="Times New Roman"/>
                <a:ea typeface="Times New Roman"/>
                <a:cs typeface="Times New Roman"/>
              </a:rPr>
              <a:t>In the process of drug disintegration, dissolution, and absorption, the rate at which drug reaches the circulatory system is determined by the slowest step in the sequence. </a:t>
            </a:r>
            <a:endParaRPr lang="en-US" sz="2800" dirty="0">
              <a:ea typeface="Calibri"/>
              <a:cs typeface="Times New Roman"/>
            </a:endParaRPr>
          </a:p>
          <a:p>
            <a:pPr marL="457200" marR="0" algn="just">
              <a:lnSpc>
                <a:spcPct val="115000"/>
              </a:lnSpc>
              <a:spcBef>
                <a:spcPts val="0"/>
              </a:spcBef>
              <a:spcAft>
                <a:spcPts val="0"/>
              </a:spcAft>
            </a:pPr>
            <a:r>
              <a:rPr lang="en-US" sz="2800" dirty="0" smtClean="0">
                <a:effectLst/>
                <a:latin typeface="Times New Roman"/>
                <a:ea typeface="Times New Roman"/>
                <a:cs typeface="Times New Roman"/>
              </a:rPr>
              <a:t> </a:t>
            </a:r>
            <a:endParaRPr lang="en-US" sz="2800" dirty="0">
              <a:ea typeface="Calibri"/>
              <a:cs typeface="Times New Roman"/>
            </a:endParaRPr>
          </a:p>
          <a:p>
            <a:pPr marL="457200" marR="0" algn="just">
              <a:lnSpc>
                <a:spcPct val="115000"/>
              </a:lnSpc>
              <a:spcBef>
                <a:spcPts val="0"/>
              </a:spcBef>
              <a:spcAft>
                <a:spcPts val="0"/>
              </a:spcAft>
            </a:pPr>
            <a:r>
              <a:rPr lang="en-US" sz="2800" dirty="0" smtClean="0">
                <a:effectLst/>
                <a:latin typeface="Times New Roman"/>
                <a:ea typeface="Times New Roman"/>
                <a:cs typeface="Times New Roman"/>
              </a:rPr>
              <a:t>The slowest step in a series of kinetic processes is called the </a:t>
            </a:r>
            <a:r>
              <a:rPr lang="en-US" sz="2800" i="1" dirty="0" smtClean="0">
                <a:effectLst/>
                <a:latin typeface="Times New Roman"/>
                <a:ea typeface="Times New Roman"/>
                <a:cs typeface="Times New Roman"/>
              </a:rPr>
              <a:t>rate-limiting step</a:t>
            </a:r>
            <a:r>
              <a:rPr lang="en-US" sz="2800" dirty="0" smtClean="0">
                <a:effectLst/>
                <a:latin typeface="Times New Roman"/>
                <a:ea typeface="Times New Roman"/>
                <a:cs typeface="Times New Roman"/>
              </a:rPr>
              <a:t>.</a:t>
            </a:r>
            <a:endParaRPr lang="en-US" sz="2800" dirty="0">
              <a:ea typeface="Calibri"/>
              <a:cs typeface="Times New Roman"/>
            </a:endParaRPr>
          </a:p>
          <a:p>
            <a:pPr marL="457200" marR="0" algn="just">
              <a:lnSpc>
                <a:spcPct val="115000"/>
              </a:lnSpc>
              <a:spcBef>
                <a:spcPts val="0"/>
              </a:spcBef>
              <a:spcAft>
                <a:spcPts val="0"/>
              </a:spcAft>
            </a:pPr>
            <a:r>
              <a:rPr lang="en-US" sz="2800" dirty="0" smtClean="0">
                <a:effectLst/>
                <a:latin typeface="Times New Roman"/>
                <a:ea typeface="Times New Roman"/>
                <a:cs typeface="Times New Roman"/>
              </a:rPr>
              <a:t> </a:t>
            </a:r>
            <a:endParaRPr lang="en-US" sz="2800" dirty="0">
              <a:ea typeface="Calibri"/>
              <a:cs typeface="Times New Roman"/>
            </a:endParaRPr>
          </a:p>
          <a:p>
            <a:pPr marL="457200" marR="0" algn="just">
              <a:lnSpc>
                <a:spcPct val="115000"/>
              </a:lnSpc>
              <a:spcBef>
                <a:spcPts val="0"/>
              </a:spcBef>
              <a:spcAft>
                <a:spcPts val="1000"/>
              </a:spcAft>
            </a:pPr>
            <a:r>
              <a:rPr lang="en-US" sz="2800" dirty="0" smtClean="0">
                <a:effectLst/>
                <a:latin typeface="Times New Roman"/>
                <a:ea typeface="Times New Roman"/>
                <a:cs typeface="Times New Roman"/>
              </a:rPr>
              <a:t>For drugs that have very poor aqueous solubility, the rate at which the drug dissolves (</a:t>
            </a:r>
            <a:r>
              <a:rPr lang="en-US" sz="2800" i="1" dirty="0" smtClean="0">
                <a:effectLst/>
                <a:latin typeface="Times New Roman"/>
                <a:ea typeface="Times New Roman"/>
                <a:cs typeface="Times New Roman"/>
              </a:rPr>
              <a:t>dissolution</a:t>
            </a:r>
            <a:r>
              <a:rPr lang="en-US" sz="2800" dirty="0" smtClean="0">
                <a:effectLst/>
                <a:latin typeface="Times New Roman"/>
                <a:ea typeface="Times New Roman"/>
                <a:cs typeface="Times New Roman"/>
              </a:rPr>
              <a:t>) is often the slowest step and therefore exerts a rate-limiting effect on drug bioavailability. </a:t>
            </a:r>
            <a:endParaRPr lang="en-US" sz="2800" dirty="0">
              <a:ea typeface="Calibri"/>
              <a:cs typeface="Times New Roman"/>
            </a:endParaRPr>
          </a:p>
        </p:txBody>
      </p:sp>
    </p:spTree>
    <p:extLst>
      <p:ext uri="{BB962C8B-B14F-4D97-AF65-F5344CB8AC3E}">
        <p14:creationId xmlns:p14="http://schemas.microsoft.com/office/powerpoint/2010/main" val="34620856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371600"/>
            <a:ext cx="7772400" cy="2888035"/>
          </a:xfrm>
          <a:prstGeom prst="rect">
            <a:avLst/>
          </a:prstGeom>
        </p:spPr>
        <p:txBody>
          <a:bodyPr wrap="square">
            <a:spAutoFit/>
          </a:bodyPr>
          <a:lstStyle/>
          <a:p>
            <a:pPr marL="457200" marR="0" algn="just">
              <a:lnSpc>
                <a:spcPct val="115000"/>
              </a:lnSpc>
              <a:spcBef>
                <a:spcPts val="0"/>
              </a:spcBef>
              <a:spcAft>
                <a:spcPts val="1000"/>
              </a:spcAft>
            </a:pPr>
            <a:r>
              <a:rPr lang="en-US" sz="3200" dirty="0" smtClean="0">
                <a:effectLst/>
                <a:latin typeface="Times New Roman"/>
                <a:ea typeface="Times New Roman"/>
                <a:cs typeface="Times New Roman"/>
              </a:rPr>
              <a:t>In contrast, for a drug that has a high aqueous solubility, the dissolution rate is rapid, and the rate at which the drug crosses or permeates cell membranes is the slowest or rate-limiting step.</a:t>
            </a:r>
            <a:endParaRPr lang="en-US" sz="2800" dirty="0">
              <a:ea typeface="Calibri"/>
              <a:cs typeface="Times New Roman"/>
            </a:endParaRPr>
          </a:p>
        </p:txBody>
      </p:sp>
    </p:spTree>
    <p:extLst>
      <p:ext uri="{BB962C8B-B14F-4D97-AF65-F5344CB8AC3E}">
        <p14:creationId xmlns:p14="http://schemas.microsoft.com/office/powerpoint/2010/main" val="12951526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1981200"/>
            <a:ext cx="6096000" cy="2771208"/>
          </a:xfrm>
          <a:prstGeom prst="rect">
            <a:avLst/>
          </a:prstGeom>
        </p:spPr>
        <p:txBody>
          <a:bodyPr wrap="square">
            <a:spAutoFit/>
          </a:bodyPr>
          <a:lstStyle/>
          <a:p>
            <a:pPr marL="571500" indent="-571500">
              <a:lnSpc>
                <a:spcPct val="107000"/>
              </a:lnSpc>
              <a:spcAft>
                <a:spcPts val="800"/>
              </a:spcAft>
              <a:buFont typeface="Wingdings" panose="05000000000000000000" pitchFamily="2" charset="2"/>
              <a:buChar char="Ø"/>
            </a:pPr>
            <a:r>
              <a:rPr lang="en-US" sz="4000" dirty="0">
                <a:latin typeface="Times New Roman" panose="02020603050405020304" pitchFamily="18" charset="0"/>
                <a:ea typeface="Calibri" panose="020F0502020204030204" pitchFamily="34" charset="0"/>
                <a:cs typeface="Times New Roman" panose="02020603050405020304" pitchFamily="18" charset="0"/>
              </a:rPr>
              <a:t>Drug discovery </a:t>
            </a:r>
          </a:p>
          <a:p>
            <a:pPr marL="571500" indent="-571500">
              <a:lnSpc>
                <a:spcPct val="107000"/>
              </a:lnSpc>
              <a:spcAft>
                <a:spcPts val="800"/>
              </a:spcAft>
              <a:buFont typeface="Wingdings" panose="05000000000000000000" pitchFamily="2" charset="2"/>
              <a:buChar char="Ø"/>
            </a:pPr>
            <a:r>
              <a:rPr lang="en-US" sz="4000" dirty="0">
                <a:latin typeface="Times New Roman" panose="02020603050405020304" pitchFamily="18" charset="0"/>
                <a:ea typeface="Calibri" panose="020F0502020204030204" pitchFamily="34" charset="0"/>
                <a:cs typeface="Times New Roman" panose="02020603050405020304" pitchFamily="18" charset="0"/>
              </a:rPr>
              <a:t>Drug </a:t>
            </a:r>
            <a:r>
              <a:rPr lang="en-US" sz="4000" dirty="0" smtClean="0">
                <a:latin typeface="Times New Roman" panose="02020603050405020304" pitchFamily="18" charset="0"/>
                <a:ea typeface="Calibri" panose="020F0502020204030204" pitchFamily="34" charset="0"/>
                <a:cs typeface="Times New Roman" panose="02020603050405020304" pitchFamily="18" charset="0"/>
              </a:rPr>
              <a:t>development</a:t>
            </a:r>
          </a:p>
          <a:p>
            <a:pPr>
              <a:lnSpc>
                <a:spcPct val="107000"/>
              </a:lnSpc>
              <a:spcAft>
                <a:spcPts val="800"/>
              </a:spcAft>
            </a:pPr>
            <a:endParaRPr lang="en-US" sz="3600"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Are two different process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098719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642083"/>
            <a:ext cx="8077200" cy="5272597"/>
          </a:xfrm>
          <a:prstGeom prst="rect">
            <a:avLst/>
          </a:prstGeom>
        </p:spPr>
        <p:txBody>
          <a:bodyPr wrap="square">
            <a:spAutoFit/>
          </a:bodyPr>
          <a:lstStyle/>
          <a:p>
            <a:pPr algn="ctr">
              <a:lnSpc>
                <a:spcPct val="115000"/>
              </a:lnSpc>
              <a:spcAft>
                <a:spcPts val="1000"/>
              </a:spcAft>
            </a:pPr>
            <a:r>
              <a:rPr lang="en-US" sz="2800" b="1" dirty="0" smtClean="0">
                <a:effectLst/>
                <a:latin typeface="Times New Roman"/>
                <a:ea typeface="Times New Roman"/>
                <a:cs typeface="Times New Roman"/>
              </a:rPr>
              <a:t>Rate processes of drug bioavailability.</a:t>
            </a:r>
            <a:endParaRPr lang="en-US" sz="2800" b="1" dirty="0">
              <a:ea typeface="Calibri"/>
              <a:cs typeface="Times New Roman"/>
            </a:endParaRPr>
          </a:p>
          <a:p>
            <a:pPr>
              <a:lnSpc>
                <a:spcPct val="115000"/>
              </a:lnSpc>
            </a:pPr>
            <a:r>
              <a:rPr lang="en-US" sz="2800" dirty="0" smtClean="0">
                <a:effectLst/>
                <a:latin typeface="Times New Roman"/>
                <a:ea typeface="Times New Roman"/>
                <a:cs typeface="Times New Roman"/>
              </a:rPr>
              <a:t> Pharmaceutics Factors Affecting Drug Bioavailability</a:t>
            </a:r>
            <a:endParaRPr lang="en-US" sz="2800" dirty="0">
              <a:ea typeface="Calibri"/>
              <a:cs typeface="Times New Roman"/>
            </a:endParaRPr>
          </a:p>
          <a:p>
            <a:pPr algn="just">
              <a:lnSpc>
                <a:spcPct val="115000"/>
              </a:lnSpc>
              <a:spcAft>
                <a:spcPts val="1000"/>
              </a:spcAft>
            </a:pPr>
            <a:r>
              <a:rPr lang="en-US" sz="2800" dirty="0" smtClean="0">
                <a:effectLst/>
                <a:latin typeface="Times New Roman"/>
                <a:ea typeface="Times New Roman"/>
                <a:cs typeface="Times New Roman"/>
              </a:rPr>
              <a:t>Considerations in the design of a drug product that will deliver active drug with the desired bioavailability characteristics include:</a:t>
            </a:r>
            <a:endParaRPr lang="en-US" sz="2800" dirty="0">
              <a:ea typeface="Calibri"/>
              <a:cs typeface="Times New Roman"/>
            </a:endParaRPr>
          </a:p>
          <a:p>
            <a:pPr marL="342900" marR="0" lvl="0" indent="-342900" algn="just">
              <a:lnSpc>
                <a:spcPct val="115000"/>
              </a:lnSpc>
              <a:spcBef>
                <a:spcPts val="0"/>
              </a:spcBef>
              <a:spcAft>
                <a:spcPts val="0"/>
              </a:spcAft>
              <a:buFont typeface="+mj-lt"/>
              <a:buAutoNum type="arabicPeriod"/>
            </a:pPr>
            <a:r>
              <a:rPr lang="en-US" sz="2800" dirty="0" smtClean="0">
                <a:effectLst/>
                <a:latin typeface="Times New Roman"/>
                <a:ea typeface="Times New Roman"/>
                <a:cs typeface="Times New Roman"/>
              </a:rPr>
              <a:t>the type of drug product (</a:t>
            </a:r>
            <a:r>
              <a:rPr lang="en-US" sz="2800" i="1" dirty="0" smtClean="0">
                <a:effectLst/>
                <a:latin typeface="Times New Roman"/>
                <a:ea typeface="Times New Roman"/>
                <a:cs typeface="Times New Roman"/>
              </a:rPr>
              <a:t>e.g</a:t>
            </a:r>
            <a:r>
              <a:rPr lang="en-US" sz="2800" dirty="0" smtClean="0">
                <a:effectLst/>
                <a:latin typeface="Times New Roman"/>
                <a:ea typeface="Times New Roman"/>
                <a:cs typeface="Times New Roman"/>
              </a:rPr>
              <a:t>., solution, suspension, suppository)</a:t>
            </a:r>
            <a:endParaRPr lang="en-US" sz="2800" dirty="0">
              <a:ea typeface="Calibri"/>
              <a:cs typeface="Times New Roman"/>
            </a:endParaRPr>
          </a:p>
          <a:p>
            <a:pPr marL="342900" marR="0" lvl="0" indent="-342900" algn="just">
              <a:lnSpc>
                <a:spcPct val="115000"/>
              </a:lnSpc>
              <a:spcBef>
                <a:spcPts val="0"/>
              </a:spcBef>
              <a:spcAft>
                <a:spcPts val="0"/>
              </a:spcAft>
              <a:buFont typeface="+mj-lt"/>
              <a:buAutoNum type="arabicPeriod"/>
            </a:pPr>
            <a:r>
              <a:rPr lang="en-US" sz="2800" dirty="0" smtClean="0">
                <a:effectLst/>
                <a:latin typeface="Times New Roman"/>
                <a:ea typeface="Times New Roman"/>
                <a:cs typeface="Times New Roman"/>
              </a:rPr>
              <a:t>the nature of the excipients in the drug product.</a:t>
            </a:r>
            <a:endParaRPr lang="en-US" sz="2800" dirty="0">
              <a:ea typeface="Calibri"/>
              <a:cs typeface="Times New Roman"/>
            </a:endParaRPr>
          </a:p>
          <a:p>
            <a:pPr marL="342900" marR="0" lvl="0" indent="-342900" algn="just">
              <a:lnSpc>
                <a:spcPct val="115000"/>
              </a:lnSpc>
              <a:spcBef>
                <a:spcPts val="0"/>
              </a:spcBef>
              <a:spcAft>
                <a:spcPts val="0"/>
              </a:spcAft>
              <a:buFont typeface="+mj-lt"/>
              <a:buAutoNum type="arabicPeriod"/>
            </a:pPr>
            <a:r>
              <a:rPr lang="en-US" sz="2800" dirty="0" smtClean="0">
                <a:effectLst/>
                <a:latin typeface="Times New Roman"/>
                <a:ea typeface="Times New Roman"/>
                <a:cs typeface="Times New Roman"/>
              </a:rPr>
              <a:t>the physicochemical properties of the drug molecule</a:t>
            </a:r>
            <a:endParaRPr lang="en-US" sz="2800" dirty="0">
              <a:ea typeface="Calibri"/>
              <a:cs typeface="Times New Roman"/>
            </a:endParaRPr>
          </a:p>
          <a:p>
            <a:pPr marL="342900" marR="0" lvl="0" indent="-342900" algn="just">
              <a:lnSpc>
                <a:spcPct val="115000"/>
              </a:lnSpc>
              <a:spcBef>
                <a:spcPts val="0"/>
              </a:spcBef>
              <a:spcAft>
                <a:spcPts val="1000"/>
              </a:spcAft>
              <a:buFont typeface="+mj-lt"/>
              <a:buAutoNum type="arabicPeriod"/>
            </a:pPr>
            <a:r>
              <a:rPr lang="en-US" sz="2800" dirty="0" smtClean="0">
                <a:effectLst/>
                <a:latin typeface="Times New Roman"/>
                <a:ea typeface="Times New Roman"/>
                <a:cs typeface="Times New Roman"/>
              </a:rPr>
              <a:t>the route of drug administration.</a:t>
            </a:r>
            <a:endParaRPr lang="en-US" sz="2800" dirty="0">
              <a:ea typeface="Calibri"/>
              <a:cs typeface="Times New Roman"/>
            </a:endParaRPr>
          </a:p>
        </p:txBody>
      </p:sp>
    </p:spTree>
    <p:extLst>
      <p:ext uri="{BB962C8B-B14F-4D97-AF65-F5344CB8AC3E}">
        <p14:creationId xmlns:p14="http://schemas.microsoft.com/office/powerpoint/2010/main" val="23476222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57200"/>
            <a:ext cx="8001000" cy="5927777"/>
          </a:xfrm>
          <a:prstGeom prst="rect">
            <a:avLst/>
          </a:prstGeom>
        </p:spPr>
        <p:txBody>
          <a:bodyPr wrap="square">
            <a:spAutoFit/>
          </a:bodyPr>
          <a:lstStyle/>
          <a:p>
            <a:pPr algn="just">
              <a:lnSpc>
                <a:spcPct val="115000"/>
              </a:lnSpc>
              <a:spcAft>
                <a:spcPts val="1000"/>
              </a:spcAft>
            </a:pPr>
            <a:r>
              <a:rPr lang="en-US" sz="2800" b="1" dirty="0" smtClean="0">
                <a:effectLst/>
                <a:latin typeface="Times New Roman"/>
                <a:ea typeface="Times New Roman"/>
                <a:cs typeface="Times New Roman"/>
              </a:rPr>
              <a:t>Disintegration</a:t>
            </a:r>
            <a:endParaRPr lang="en-US" sz="2800" dirty="0" smtClean="0">
              <a:effectLst/>
              <a:latin typeface="Calibri"/>
              <a:ea typeface="Calibri"/>
              <a:cs typeface="Times New Roman"/>
            </a:endParaRPr>
          </a:p>
          <a:p>
            <a:pPr algn="just">
              <a:lnSpc>
                <a:spcPct val="115000"/>
              </a:lnSpc>
              <a:spcAft>
                <a:spcPts val="1000"/>
              </a:spcAft>
            </a:pPr>
            <a:r>
              <a:rPr lang="en-US" sz="2800" dirty="0" smtClean="0">
                <a:effectLst/>
                <a:latin typeface="Times New Roman"/>
                <a:ea typeface="Times New Roman"/>
                <a:cs typeface="Times New Roman"/>
              </a:rPr>
              <a:t>For immediate-release, solid oral dosage forms, the drug product must disintegrate into small particles and release the drug. To monitor uniform tablet disintegration, the USP, B.P. etc. has established an official disintegration test. </a:t>
            </a:r>
          </a:p>
          <a:p>
            <a:pPr algn="just">
              <a:lnSpc>
                <a:spcPct val="115000"/>
              </a:lnSpc>
              <a:spcAft>
                <a:spcPts val="1000"/>
              </a:spcAft>
            </a:pPr>
            <a:endParaRPr lang="en-US" sz="2800" dirty="0" smtClean="0">
              <a:effectLst/>
              <a:latin typeface="Calibri"/>
              <a:ea typeface="Calibri"/>
              <a:cs typeface="Times New Roman"/>
            </a:endParaRPr>
          </a:p>
          <a:p>
            <a:pPr algn="just">
              <a:lnSpc>
                <a:spcPct val="115000"/>
              </a:lnSpc>
              <a:spcAft>
                <a:spcPts val="1000"/>
              </a:spcAft>
            </a:pPr>
            <a:r>
              <a:rPr lang="en-US" sz="2800" dirty="0" smtClean="0">
                <a:effectLst/>
                <a:latin typeface="Times New Roman"/>
                <a:ea typeface="Times New Roman"/>
                <a:cs typeface="Times New Roman"/>
              </a:rPr>
              <a:t>Solid drug products exempted from disintegration tests include troches, </a:t>
            </a:r>
            <a:r>
              <a:rPr lang="en-US" sz="2800" dirty="0" smtClean="0">
                <a:solidFill>
                  <a:srgbClr val="7030A0"/>
                </a:solidFill>
                <a:effectLst/>
                <a:latin typeface="Times New Roman"/>
                <a:ea typeface="Times New Roman"/>
                <a:cs typeface="Times New Roman"/>
              </a:rPr>
              <a:t>tablets that are intended to be chewed, and drug products intended for sustained release or prolonged or repeat action</a:t>
            </a:r>
            <a:r>
              <a:rPr lang="en-US" sz="2800" dirty="0" smtClean="0">
                <a:effectLst/>
                <a:latin typeface="Times New Roman"/>
                <a:ea typeface="Times New Roman"/>
                <a:cs typeface="Times New Roman"/>
              </a:rPr>
              <a:t>. </a:t>
            </a:r>
            <a:endParaRPr lang="en-US" sz="2800" dirty="0">
              <a:effectLst/>
              <a:latin typeface="Calibri"/>
              <a:ea typeface="Calibri"/>
              <a:cs typeface="Times New Roman"/>
            </a:endParaRPr>
          </a:p>
        </p:txBody>
      </p:sp>
    </p:spTree>
    <p:extLst>
      <p:ext uri="{BB962C8B-B14F-4D97-AF65-F5344CB8AC3E}">
        <p14:creationId xmlns:p14="http://schemas.microsoft.com/office/powerpoint/2010/main" val="2521915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609600"/>
            <a:ext cx="8534400" cy="5927777"/>
          </a:xfrm>
          <a:prstGeom prst="rect">
            <a:avLst/>
          </a:prstGeom>
        </p:spPr>
        <p:txBody>
          <a:bodyPr wrap="square">
            <a:spAutoFit/>
          </a:bodyPr>
          <a:lstStyle/>
          <a:p>
            <a:pPr algn="ctr">
              <a:lnSpc>
                <a:spcPct val="115000"/>
              </a:lnSpc>
              <a:spcAft>
                <a:spcPts val="1000"/>
              </a:spcAft>
            </a:pPr>
            <a:r>
              <a:rPr lang="en-US" sz="2800" b="1" dirty="0" smtClean="0">
                <a:effectLst/>
                <a:latin typeface="Times New Roman"/>
                <a:ea typeface="Times New Roman"/>
                <a:cs typeface="Times New Roman"/>
              </a:rPr>
              <a:t>Dissolution and Solubility</a:t>
            </a:r>
            <a:endParaRPr lang="en-US" sz="2800" b="1" dirty="0" smtClean="0">
              <a:effectLst/>
              <a:latin typeface="Calibri"/>
              <a:ea typeface="Calibri"/>
              <a:cs typeface="Times New Roman"/>
            </a:endParaRPr>
          </a:p>
          <a:p>
            <a:pPr algn="just">
              <a:lnSpc>
                <a:spcPct val="115000"/>
              </a:lnSpc>
              <a:spcAft>
                <a:spcPts val="1000"/>
              </a:spcAft>
            </a:pPr>
            <a:r>
              <a:rPr lang="en-US" sz="2800" i="1" dirty="0" smtClean="0">
                <a:effectLst/>
                <a:latin typeface="Times New Roman"/>
                <a:ea typeface="Times New Roman"/>
                <a:cs typeface="Times New Roman"/>
              </a:rPr>
              <a:t>Dissolution</a:t>
            </a:r>
            <a:r>
              <a:rPr lang="en-US" sz="2800" dirty="0" smtClean="0">
                <a:effectLst/>
                <a:latin typeface="Times New Roman"/>
                <a:ea typeface="Times New Roman"/>
                <a:cs typeface="Times New Roman"/>
              </a:rPr>
              <a:t> is the process by which a solid drug substance dissolved in a solvent. </a:t>
            </a:r>
            <a:r>
              <a:rPr lang="en-US" sz="2800" i="1" dirty="0" smtClean="0">
                <a:effectLst/>
                <a:latin typeface="Times New Roman"/>
                <a:ea typeface="Times New Roman"/>
                <a:cs typeface="Times New Roman"/>
              </a:rPr>
              <a:t>Solubility</a:t>
            </a:r>
            <a:r>
              <a:rPr lang="en-US" sz="2800" dirty="0" smtClean="0">
                <a:effectLst/>
                <a:latin typeface="Times New Roman"/>
                <a:ea typeface="Times New Roman"/>
                <a:cs typeface="Times New Roman"/>
              </a:rPr>
              <a:t> is the mass of solute that dissolves in a specific mass or volume of solvent at a given temperature (e.g., 1 g of </a:t>
            </a:r>
            <a:r>
              <a:rPr lang="en-US" sz="2800" dirty="0" err="1" smtClean="0">
                <a:effectLst/>
                <a:latin typeface="Times New Roman"/>
                <a:ea typeface="Times New Roman"/>
                <a:cs typeface="Times New Roman"/>
              </a:rPr>
              <a:t>NaCl</a:t>
            </a:r>
            <a:r>
              <a:rPr lang="en-US" sz="2800" dirty="0" smtClean="0">
                <a:effectLst/>
                <a:latin typeface="Times New Roman"/>
                <a:ea typeface="Times New Roman"/>
                <a:cs typeface="Times New Roman"/>
              </a:rPr>
              <a:t> dissolves in 2.786 mL of water at 25°C).</a:t>
            </a:r>
          </a:p>
          <a:p>
            <a:pPr algn="just">
              <a:lnSpc>
                <a:spcPct val="115000"/>
              </a:lnSpc>
              <a:spcAft>
                <a:spcPts val="1000"/>
              </a:spcAft>
            </a:pPr>
            <a:r>
              <a:rPr lang="en-US" sz="2800" dirty="0" smtClean="0">
                <a:effectLst/>
                <a:latin typeface="Times New Roman"/>
                <a:ea typeface="Times New Roman"/>
                <a:cs typeface="Times New Roman"/>
              </a:rPr>
              <a:t> </a:t>
            </a:r>
            <a:endParaRPr lang="en-US" sz="2800" dirty="0" smtClean="0">
              <a:effectLst/>
              <a:latin typeface="Calibri"/>
              <a:ea typeface="Calibri"/>
              <a:cs typeface="Times New Roman"/>
            </a:endParaRPr>
          </a:p>
          <a:p>
            <a:pPr algn="just">
              <a:lnSpc>
                <a:spcPct val="115000"/>
              </a:lnSpc>
              <a:spcAft>
                <a:spcPts val="1000"/>
              </a:spcAft>
            </a:pPr>
            <a:r>
              <a:rPr lang="en-US" sz="2800" dirty="0" smtClean="0">
                <a:effectLst/>
                <a:latin typeface="Times New Roman"/>
                <a:ea typeface="Times New Roman"/>
                <a:cs typeface="Times New Roman"/>
              </a:rPr>
              <a:t>Solubility is a static property; whereas dissolution is a dynamic property. In biologic systems, drug dissolution in an aqueous medium is an important prior condition for systemic absorption. </a:t>
            </a:r>
            <a:endParaRPr lang="en-US" sz="2800" dirty="0">
              <a:effectLst/>
              <a:latin typeface="Calibri"/>
              <a:ea typeface="Calibri"/>
              <a:cs typeface="Times New Roman"/>
            </a:endParaRPr>
          </a:p>
        </p:txBody>
      </p:sp>
    </p:spTree>
    <p:extLst>
      <p:ext uri="{BB962C8B-B14F-4D97-AF65-F5344CB8AC3E}">
        <p14:creationId xmlns:p14="http://schemas.microsoft.com/office/powerpoint/2010/main" val="3465140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609600" y="1066800"/>
            <a:ext cx="8305800" cy="4678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According to </a:t>
            </a:r>
            <a:r>
              <a:rPr kumimoji="0" lang="en-US" sz="2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Noyes and Whitney</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the steps in dissolution include </a:t>
            </a:r>
            <a:r>
              <a:rPr kumimoji="0" lang="en-US" sz="2800" b="0"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the process of drug dissolution at the surface of the solid particle</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thus forming a saturated solution around the particle.</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The dissolved drug in the saturated solution, known as the </a:t>
            </a:r>
            <a:r>
              <a:rPr kumimoji="0" lang="en-US" sz="2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stagnant layer</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diffuses to the bulk of the solvent from regions of high drug concentration to regions of low drug concentration.</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descr="mk:@MSITStore:C:\Users\zafar%20iqbal\Desktop\applied_biopharmaceutics__pharmacokinetics_5e_2004_-00713755.chm::/14.%20Biopharmaceutic%20Considerations%20in%20Drug%20Product%20Design_files/loadBinary_013.gif"/>
          <p:cNvSpPr>
            <a:spLocks noChangeAspect="1" noChangeArrowheads="1"/>
          </p:cNvSpPr>
          <p:nvPr/>
        </p:nvSpPr>
        <p:spPr bwMode="auto">
          <a:xfrm>
            <a:off x="0" y="0"/>
            <a:ext cx="307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Tree>
    <p:extLst>
      <p:ext uri="{BB962C8B-B14F-4D97-AF65-F5344CB8AC3E}">
        <p14:creationId xmlns:p14="http://schemas.microsoft.com/office/powerpoint/2010/main" val="25947743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clinicalgate.com/wp-content/uploads/2015/02/F000200f020-001-9780702042904.jpg"/>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0"/>
            <a:ext cx="8382000" cy="4267200"/>
          </a:xfrm>
          <a:prstGeom prst="rect">
            <a:avLst/>
          </a:prstGeom>
          <a:noFill/>
          <a:ln>
            <a:noFill/>
          </a:ln>
        </p:spPr>
      </p:pic>
    </p:spTree>
    <p:extLst>
      <p:ext uri="{BB962C8B-B14F-4D97-AF65-F5344CB8AC3E}">
        <p14:creationId xmlns:p14="http://schemas.microsoft.com/office/powerpoint/2010/main" val="33650922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2362200"/>
            <a:ext cx="8001000" cy="3539430"/>
          </a:xfrm>
          <a:prstGeom prst="rect">
            <a:avLst/>
          </a:prstGeom>
        </p:spPr>
        <p:txBody>
          <a:bodyPr wrap="square">
            <a:spAutoFit/>
          </a:bodyPr>
          <a:lstStyle/>
          <a:p>
            <a:pPr lvl="0" algn="just" fontAlgn="base">
              <a:spcBef>
                <a:spcPct val="0"/>
              </a:spcBef>
              <a:spcAft>
                <a:spcPct val="0"/>
              </a:spcAft>
            </a:pPr>
            <a:r>
              <a:rPr lang="en-US" sz="2800" dirty="0">
                <a:solidFill>
                  <a:prstClr val="black"/>
                </a:solidFill>
                <a:latin typeface="Times New Roman" pitchFamily="18" charset="0"/>
                <a:ea typeface="Times New Roman" pitchFamily="18" charset="0"/>
                <a:cs typeface="Times New Roman" pitchFamily="18" charset="0"/>
              </a:rPr>
              <a:t>where </a:t>
            </a:r>
            <a:r>
              <a:rPr lang="en-US" sz="2800" i="1" dirty="0" err="1">
                <a:solidFill>
                  <a:prstClr val="black"/>
                </a:solidFill>
                <a:latin typeface="Times New Roman" pitchFamily="18" charset="0"/>
                <a:ea typeface="Times New Roman" pitchFamily="18" charset="0"/>
                <a:cs typeface="Times New Roman" pitchFamily="18" charset="0"/>
              </a:rPr>
              <a:t>dC</a:t>
            </a:r>
            <a:r>
              <a:rPr lang="en-US" sz="2800" dirty="0">
                <a:solidFill>
                  <a:prstClr val="black"/>
                </a:solidFill>
                <a:latin typeface="Times New Roman" pitchFamily="18" charset="0"/>
                <a:ea typeface="Times New Roman" pitchFamily="18" charset="0"/>
                <a:cs typeface="Times New Roman" pitchFamily="18" charset="0"/>
              </a:rPr>
              <a:t>/</a:t>
            </a:r>
            <a:r>
              <a:rPr lang="en-US" sz="2800" i="1" dirty="0" err="1">
                <a:solidFill>
                  <a:prstClr val="black"/>
                </a:solidFill>
                <a:latin typeface="Times New Roman" pitchFamily="18" charset="0"/>
                <a:ea typeface="Times New Roman" pitchFamily="18" charset="0"/>
                <a:cs typeface="Times New Roman" pitchFamily="18" charset="0"/>
              </a:rPr>
              <a:t>dt</a:t>
            </a:r>
            <a:r>
              <a:rPr lang="en-US" sz="2800" dirty="0">
                <a:solidFill>
                  <a:prstClr val="black"/>
                </a:solidFill>
                <a:latin typeface="Times New Roman" pitchFamily="18" charset="0"/>
                <a:ea typeface="Times New Roman" pitchFamily="18" charset="0"/>
                <a:cs typeface="Times New Roman" pitchFamily="18" charset="0"/>
              </a:rPr>
              <a:t> = rate of drug dissolution at time </a:t>
            </a:r>
            <a:r>
              <a:rPr lang="en-US" sz="2800" i="1" dirty="0">
                <a:solidFill>
                  <a:prstClr val="black"/>
                </a:solidFill>
                <a:latin typeface="Times New Roman" pitchFamily="18" charset="0"/>
                <a:ea typeface="Times New Roman" pitchFamily="18" charset="0"/>
                <a:cs typeface="Times New Roman" pitchFamily="18" charset="0"/>
              </a:rPr>
              <a:t>t</a:t>
            </a:r>
            <a:r>
              <a:rPr lang="en-US" sz="2800" dirty="0">
                <a:solidFill>
                  <a:prstClr val="black"/>
                </a:solidFill>
                <a:latin typeface="Times New Roman" pitchFamily="18" charset="0"/>
                <a:ea typeface="Times New Roman" pitchFamily="18" charset="0"/>
                <a:cs typeface="Times New Roman" pitchFamily="18" charset="0"/>
              </a:rPr>
              <a:t>, </a:t>
            </a:r>
            <a:r>
              <a:rPr lang="en-US" sz="2800" i="1" dirty="0">
                <a:solidFill>
                  <a:prstClr val="black"/>
                </a:solidFill>
                <a:latin typeface="Times New Roman" pitchFamily="18" charset="0"/>
                <a:ea typeface="Times New Roman" pitchFamily="18" charset="0"/>
                <a:cs typeface="Times New Roman" pitchFamily="18" charset="0"/>
              </a:rPr>
              <a:t>D</a:t>
            </a:r>
            <a:r>
              <a:rPr lang="en-US" sz="2800" dirty="0">
                <a:solidFill>
                  <a:prstClr val="black"/>
                </a:solidFill>
                <a:latin typeface="Times New Roman" pitchFamily="18" charset="0"/>
                <a:ea typeface="Times New Roman" pitchFamily="18" charset="0"/>
                <a:cs typeface="Times New Roman" pitchFamily="18" charset="0"/>
              </a:rPr>
              <a:t> = diffusion rate constant, </a:t>
            </a:r>
            <a:r>
              <a:rPr lang="en-US" sz="2800" i="1" dirty="0">
                <a:solidFill>
                  <a:prstClr val="black"/>
                </a:solidFill>
                <a:latin typeface="Times New Roman" pitchFamily="18" charset="0"/>
                <a:ea typeface="Times New Roman" pitchFamily="18" charset="0"/>
                <a:cs typeface="Times New Roman" pitchFamily="18" charset="0"/>
              </a:rPr>
              <a:t>A</a:t>
            </a:r>
            <a:r>
              <a:rPr lang="en-US" sz="2800" dirty="0">
                <a:solidFill>
                  <a:prstClr val="black"/>
                </a:solidFill>
                <a:latin typeface="Times New Roman" pitchFamily="18" charset="0"/>
                <a:ea typeface="Times New Roman" pitchFamily="18" charset="0"/>
                <a:cs typeface="Times New Roman" pitchFamily="18" charset="0"/>
              </a:rPr>
              <a:t> = surface area of the particle, </a:t>
            </a:r>
            <a:r>
              <a:rPr lang="en-US" sz="2800" i="1" dirty="0" smtClean="0">
                <a:solidFill>
                  <a:prstClr val="black"/>
                </a:solidFill>
                <a:latin typeface="Times New Roman" pitchFamily="18" charset="0"/>
                <a:ea typeface="Times New Roman" pitchFamily="18" charset="0"/>
                <a:cs typeface="Times New Roman" pitchFamily="18" charset="0"/>
              </a:rPr>
              <a:t>C</a:t>
            </a:r>
            <a:r>
              <a:rPr lang="en-US" sz="2800" baseline="-30000" dirty="0" smtClean="0">
                <a:solidFill>
                  <a:prstClr val="black"/>
                </a:solidFill>
                <a:latin typeface="Times New Roman" pitchFamily="18" charset="0"/>
                <a:ea typeface="Times New Roman" pitchFamily="18" charset="0"/>
                <a:cs typeface="Times New Roman" pitchFamily="18" charset="0"/>
              </a:rPr>
              <a:t>S</a:t>
            </a:r>
            <a:r>
              <a:rPr lang="en-US" sz="2800" dirty="0" smtClean="0">
                <a:solidFill>
                  <a:prstClr val="black"/>
                </a:solidFill>
                <a:latin typeface="Times New Roman" pitchFamily="18" charset="0"/>
                <a:ea typeface="Times New Roman" pitchFamily="18" charset="0"/>
                <a:cs typeface="Times New Roman" pitchFamily="18" charset="0"/>
              </a:rPr>
              <a:t> </a:t>
            </a:r>
            <a:r>
              <a:rPr lang="en-US" sz="2800" dirty="0">
                <a:solidFill>
                  <a:prstClr val="black"/>
                </a:solidFill>
                <a:latin typeface="Times New Roman" pitchFamily="18" charset="0"/>
                <a:ea typeface="Times New Roman" pitchFamily="18" charset="0"/>
                <a:cs typeface="Times New Roman" pitchFamily="18" charset="0"/>
              </a:rPr>
              <a:t>= concentration of drug (equal to solubility of drug) in the stagnant layer, </a:t>
            </a:r>
            <a:r>
              <a:rPr lang="en-US" sz="2800" i="1" dirty="0">
                <a:solidFill>
                  <a:prstClr val="black"/>
                </a:solidFill>
                <a:latin typeface="Times New Roman" pitchFamily="18" charset="0"/>
                <a:ea typeface="Times New Roman" pitchFamily="18" charset="0"/>
                <a:cs typeface="Times New Roman" pitchFamily="18" charset="0"/>
              </a:rPr>
              <a:t>C</a:t>
            </a:r>
            <a:r>
              <a:rPr lang="en-US" sz="2800" dirty="0">
                <a:solidFill>
                  <a:prstClr val="black"/>
                </a:solidFill>
                <a:latin typeface="Times New Roman" pitchFamily="18" charset="0"/>
                <a:ea typeface="Times New Roman" pitchFamily="18" charset="0"/>
                <a:cs typeface="Times New Roman" pitchFamily="18" charset="0"/>
              </a:rPr>
              <a:t> = concentration of drug in the bulk solvent, and </a:t>
            </a:r>
            <a:r>
              <a:rPr lang="en-US" sz="2800" i="1" dirty="0">
                <a:solidFill>
                  <a:prstClr val="black"/>
                </a:solidFill>
                <a:latin typeface="Times New Roman" pitchFamily="18" charset="0"/>
                <a:ea typeface="Times New Roman" pitchFamily="18" charset="0"/>
                <a:cs typeface="Times New Roman" pitchFamily="18" charset="0"/>
              </a:rPr>
              <a:t>h</a:t>
            </a:r>
            <a:r>
              <a:rPr lang="en-US" sz="2800" dirty="0">
                <a:solidFill>
                  <a:prstClr val="black"/>
                </a:solidFill>
                <a:latin typeface="Times New Roman" pitchFamily="18" charset="0"/>
                <a:ea typeface="Times New Roman" pitchFamily="18" charset="0"/>
                <a:cs typeface="Times New Roman" pitchFamily="18" charset="0"/>
              </a:rPr>
              <a:t> = thickness of the stagnant layer. The rate of dissolution, </a:t>
            </a:r>
            <a:r>
              <a:rPr lang="en-US" sz="2800" i="1" dirty="0" err="1">
                <a:solidFill>
                  <a:prstClr val="black"/>
                </a:solidFill>
                <a:latin typeface="Times New Roman" pitchFamily="18" charset="0"/>
                <a:ea typeface="Times New Roman" pitchFamily="18" charset="0"/>
                <a:cs typeface="Times New Roman" pitchFamily="18" charset="0"/>
              </a:rPr>
              <a:t>dC</a:t>
            </a:r>
            <a:r>
              <a:rPr lang="en-US" sz="2800" dirty="0">
                <a:solidFill>
                  <a:prstClr val="black"/>
                </a:solidFill>
                <a:latin typeface="Times New Roman" pitchFamily="18" charset="0"/>
                <a:ea typeface="Times New Roman" pitchFamily="18" charset="0"/>
                <a:cs typeface="Times New Roman" pitchFamily="18" charset="0"/>
              </a:rPr>
              <a:t>/</a:t>
            </a:r>
            <a:r>
              <a:rPr lang="en-US" sz="2800" i="1" dirty="0" err="1">
                <a:solidFill>
                  <a:prstClr val="black"/>
                </a:solidFill>
                <a:latin typeface="Times New Roman" pitchFamily="18" charset="0"/>
                <a:ea typeface="Times New Roman" pitchFamily="18" charset="0"/>
                <a:cs typeface="Times New Roman" pitchFamily="18" charset="0"/>
              </a:rPr>
              <a:t>dt</a:t>
            </a:r>
            <a:r>
              <a:rPr lang="en-US" sz="2800" dirty="0">
                <a:solidFill>
                  <a:prstClr val="black"/>
                </a:solidFill>
                <a:latin typeface="Times New Roman" pitchFamily="18" charset="0"/>
                <a:ea typeface="Times New Roman" pitchFamily="18" charset="0"/>
                <a:cs typeface="Times New Roman" pitchFamily="18" charset="0"/>
              </a:rPr>
              <a:t>, is the rate of drug dissolved per </a:t>
            </a:r>
            <a:r>
              <a:rPr lang="en-US" sz="2800" dirty="0" smtClean="0">
                <a:solidFill>
                  <a:prstClr val="black"/>
                </a:solidFill>
                <a:latin typeface="Times New Roman" pitchFamily="18" charset="0"/>
                <a:ea typeface="Times New Roman" pitchFamily="18" charset="0"/>
                <a:cs typeface="Times New Roman" pitchFamily="18" charset="0"/>
              </a:rPr>
              <a:t>unit time </a:t>
            </a:r>
            <a:r>
              <a:rPr lang="en-US" sz="2800" dirty="0">
                <a:solidFill>
                  <a:prstClr val="black"/>
                </a:solidFill>
                <a:latin typeface="Times New Roman" pitchFamily="18" charset="0"/>
                <a:ea typeface="Times New Roman" pitchFamily="18" charset="0"/>
                <a:cs typeface="Times New Roman" pitchFamily="18" charset="0"/>
              </a:rPr>
              <a:t>expressed as concentration change in the dissolution fluid.</a:t>
            </a:r>
            <a:endParaRPr lang="en-US" sz="2800" dirty="0">
              <a:solidFill>
                <a:prstClr val="black"/>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3" name="Rectangle 2"/>
              <p:cNvSpPr/>
              <p:nvPr/>
            </p:nvSpPr>
            <p:spPr>
              <a:xfrm>
                <a:off x="2819400" y="914400"/>
                <a:ext cx="2819400" cy="92852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800" i="1">
                              <a:latin typeface="Cambria Math" panose="02040503050406030204" pitchFamily="18" charset="0"/>
                            </a:rPr>
                          </m:ctrlPr>
                        </m:fPr>
                        <m:num>
                          <m:r>
                            <m:rPr>
                              <m:sty m:val="p"/>
                            </m:rPr>
                            <a:rPr lang="en-US" sz="2800">
                              <a:latin typeface="Cambria Math"/>
                            </a:rPr>
                            <m:t>dC</m:t>
                          </m:r>
                        </m:num>
                        <m:den>
                          <m:r>
                            <m:rPr>
                              <m:sty m:val="p"/>
                            </m:rPr>
                            <a:rPr lang="en-US" sz="2800">
                              <a:latin typeface="Cambria Math"/>
                            </a:rPr>
                            <m:t>dt</m:t>
                          </m:r>
                        </m:den>
                      </m:f>
                      <m:r>
                        <a:rPr lang="en-US" sz="2800">
                          <a:latin typeface="Cambria Math"/>
                        </a:rPr>
                        <m:t>=</m:t>
                      </m:r>
                      <m:f>
                        <m:fPr>
                          <m:ctrlPr>
                            <a:rPr lang="en-US" sz="2800" i="1">
                              <a:latin typeface="Cambria Math" panose="02040503050406030204" pitchFamily="18" charset="0"/>
                            </a:rPr>
                          </m:ctrlPr>
                        </m:fPr>
                        <m:num>
                          <m:r>
                            <m:rPr>
                              <m:sty m:val="p"/>
                            </m:rPr>
                            <a:rPr lang="en-US" sz="2800">
                              <a:latin typeface="Cambria Math"/>
                            </a:rPr>
                            <m:t>AD</m:t>
                          </m:r>
                          <m:d>
                            <m:dPr>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r>
                                    <m:rPr>
                                      <m:sty m:val="p"/>
                                    </m:rPr>
                                    <a:rPr lang="en-US" sz="2800">
                                      <a:latin typeface="Cambria Math"/>
                                    </a:rPr>
                                    <m:t>C</m:t>
                                  </m:r>
                                </m:e>
                                <m:sub>
                                  <m:r>
                                    <m:rPr>
                                      <m:sty m:val="p"/>
                                    </m:rPr>
                                    <a:rPr lang="en-US" sz="2800">
                                      <a:latin typeface="Cambria Math"/>
                                    </a:rPr>
                                    <m:t>s</m:t>
                                  </m:r>
                                </m:sub>
                              </m:sSub>
                              <m:r>
                                <a:rPr lang="en-US" sz="2800" i="1">
                                  <a:latin typeface="Cambria Math"/>
                                </a:rPr>
                                <m:t>−</m:t>
                              </m:r>
                              <m:r>
                                <m:rPr>
                                  <m:sty m:val="p"/>
                                </m:rPr>
                                <a:rPr lang="en-US" sz="2800">
                                  <a:latin typeface="Cambria Math"/>
                                </a:rPr>
                                <m:t>C</m:t>
                              </m:r>
                            </m:e>
                          </m:d>
                        </m:num>
                        <m:den>
                          <m:r>
                            <m:rPr>
                              <m:sty m:val="p"/>
                            </m:rPr>
                            <a:rPr lang="en-US" sz="2800">
                              <a:latin typeface="Cambria Math"/>
                            </a:rPr>
                            <m:t>h</m:t>
                          </m:r>
                        </m:den>
                      </m:f>
                    </m:oMath>
                  </m:oMathPara>
                </a14:m>
                <a:endParaRPr lang="en-US" sz="2800" dirty="0"/>
              </a:p>
            </p:txBody>
          </p:sp>
        </mc:Choice>
        <mc:Fallback xmlns="">
          <p:sp>
            <p:nvSpPr>
              <p:cNvPr id="3" name="Rectangle 2"/>
              <p:cNvSpPr>
                <a:spLocks noRot="1" noChangeAspect="1" noMove="1" noResize="1" noEditPoints="1" noAdjustHandles="1" noChangeArrowheads="1" noChangeShapeType="1" noTextEdit="1"/>
              </p:cNvSpPr>
              <p:nvPr/>
            </p:nvSpPr>
            <p:spPr>
              <a:xfrm>
                <a:off x="2819400" y="914400"/>
                <a:ext cx="2819400" cy="928524"/>
              </a:xfrm>
              <a:prstGeom prst="rect">
                <a:avLst/>
              </a:prstGeom>
              <a:blipFill rotWithShape="0">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812943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762000"/>
            <a:ext cx="8153400" cy="5272597"/>
          </a:xfrm>
          <a:prstGeom prst="rect">
            <a:avLst/>
          </a:prstGeom>
        </p:spPr>
        <p:txBody>
          <a:bodyPr wrap="square">
            <a:spAutoFit/>
          </a:bodyPr>
          <a:lstStyle/>
          <a:p>
            <a:pPr algn="just">
              <a:lnSpc>
                <a:spcPct val="115000"/>
              </a:lnSpc>
              <a:spcAft>
                <a:spcPts val="1000"/>
              </a:spcAft>
            </a:pPr>
            <a:r>
              <a:rPr lang="en-US" sz="2800" dirty="0" smtClean="0">
                <a:effectLst/>
                <a:latin typeface="Times New Roman" pitchFamily="18" charset="0"/>
                <a:ea typeface="Times New Roman"/>
                <a:cs typeface="Times New Roman" pitchFamily="18" charset="0"/>
              </a:rPr>
              <a:t>Dissolution in a flask may be influenced by the physicochemical characteristics of the drug, the formulation, and the solvent. </a:t>
            </a:r>
            <a:endParaRPr lang="en-US" sz="2800" dirty="0" smtClean="0">
              <a:effectLst/>
              <a:latin typeface="Times New Roman" pitchFamily="18" charset="0"/>
              <a:ea typeface="Calibri"/>
              <a:cs typeface="Times New Roman" pitchFamily="18" charset="0"/>
            </a:endParaRPr>
          </a:p>
          <a:p>
            <a:pPr algn="just">
              <a:lnSpc>
                <a:spcPct val="115000"/>
              </a:lnSpc>
              <a:spcAft>
                <a:spcPts val="1000"/>
              </a:spcAft>
            </a:pPr>
            <a:r>
              <a:rPr lang="en-US" sz="2800" dirty="0" smtClean="0">
                <a:effectLst/>
                <a:latin typeface="Times New Roman" pitchFamily="18" charset="0"/>
                <a:ea typeface="Times New Roman"/>
                <a:cs typeface="Times New Roman" pitchFamily="18" charset="0"/>
              </a:rPr>
              <a:t>Drug in the body, particularly in the gastrointestinal tract, is considered to be dissolving in an aqueous environment.</a:t>
            </a:r>
            <a:endParaRPr lang="en-US" sz="2800" dirty="0" smtClean="0">
              <a:effectLst/>
              <a:latin typeface="Times New Roman" pitchFamily="18" charset="0"/>
              <a:ea typeface="Calibri"/>
              <a:cs typeface="Times New Roman" pitchFamily="18" charset="0"/>
            </a:endParaRPr>
          </a:p>
          <a:p>
            <a:pPr algn="just">
              <a:lnSpc>
                <a:spcPct val="115000"/>
              </a:lnSpc>
              <a:spcAft>
                <a:spcPts val="1000"/>
              </a:spcAft>
            </a:pPr>
            <a:r>
              <a:rPr lang="en-US" sz="2800" dirty="0" smtClean="0">
                <a:effectLst/>
                <a:latin typeface="Times New Roman" pitchFamily="18" charset="0"/>
                <a:ea typeface="Times New Roman"/>
                <a:cs typeface="Times New Roman" pitchFamily="18" charset="0"/>
              </a:rPr>
              <a:t>Permeation of drug across the gut wall (a model lipid membrane) is affected by the ability of the drug to diffuse (</a:t>
            </a:r>
            <a:r>
              <a:rPr lang="en-US" sz="2800" i="1" dirty="0" smtClean="0">
                <a:effectLst/>
                <a:latin typeface="Times New Roman" pitchFamily="18" charset="0"/>
                <a:ea typeface="Times New Roman"/>
                <a:cs typeface="Times New Roman" pitchFamily="18" charset="0"/>
              </a:rPr>
              <a:t>D</a:t>
            </a:r>
            <a:r>
              <a:rPr lang="en-US" sz="2800" dirty="0" smtClean="0">
                <a:effectLst/>
                <a:latin typeface="Times New Roman" pitchFamily="18" charset="0"/>
                <a:ea typeface="Times New Roman"/>
                <a:cs typeface="Times New Roman" pitchFamily="18" charset="0"/>
              </a:rPr>
              <a:t>) and to partition between the lipid membrane. </a:t>
            </a:r>
            <a:endParaRPr lang="en-US" sz="2800" dirty="0">
              <a:effectLst/>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40662102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2771" y="566678"/>
            <a:ext cx="8305800" cy="5693866"/>
          </a:xfrm>
          <a:prstGeom prst="rect">
            <a:avLst/>
          </a:prstGeom>
        </p:spPr>
        <p:txBody>
          <a:bodyPr wrap="square">
            <a:spAutoFit/>
          </a:bodyPr>
          <a:lstStyle/>
          <a:p>
            <a:pPr algn="just"/>
            <a:r>
              <a:rPr lang="en-US" sz="2800" dirty="0">
                <a:latin typeface="Times New Roman" pitchFamily="18" charset="0"/>
                <a:cs typeface="Times New Roman" pitchFamily="18" charset="0"/>
              </a:rPr>
              <a:t>In addition to these factors, </a:t>
            </a:r>
            <a:r>
              <a:rPr lang="en-US" sz="2800" dirty="0">
                <a:solidFill>
                  <a:srgbClr val="7030A0"/>
                </a:solidFill>
                <a:latin typeface="Times New Roman" pitchFamily="18" charset="0"/>
                <a:cs typeface="Times New Roman" pitchFamily="18" charset="0"/>
              </a:rPr>
              <a:t>the temperature </a:t>
            </a:r>
            <a:r>
              <a:rPr lang="en-US" sz="2800" dirty="0">
                <a:latin typeface="Times New Roman" pitchFamily="18" charset="0"/>
                <a:cs typeface="Times New Roman" pitchFamily="18" charset="0"/>
              </a:rPr>
              <a:t>of the medium and </a:t>
            </a:r>
            <a:r>
              <a:rPr lang="en-US" sz="2800" dirty="0">
                <a:solidFill>
                  <a:srgbClr val="7030A0"/>
                </a:solidFill>
                <a:latin typeface="Times New Roman" pitchFamily="18" charset="0"/>
                <a:cs typeface="Times New Roman" pitchFamily="18" charset="0"/>
              </a:rPr>
              <a:t>the agitation rate </a:t>
            </a:r>
            <a:r>
              <a:rPr lang="en-US" sz="2800" dirty="0">
                <a:latin typeface="Times New Roman" pitchFamily="18" charset="0"/>
                <a:cs typeface="Times New Roman" pitchFamily="18" charset="0"/>
              </a:rPr>
              <a:t>also affect the rate of drug dissolution. </a:t>
            </a:r>
            <a:endParaRPr lang="en-US" sz="2800" dirty="0" smtClean="0">
              <a:latin typeface="Times New Roman" pitchFamily="18" charset="0"/>
              <a:cs typeface="Times New Roman" pitchFamily="18" charset="0"/>
            </a:endParaRPr>
          </a:p>
          <a:p>
            <a:pPr algn="just"/>
            <a:endParaRPr lang="en-US" sz="2800" i="1" dirty="0">
              <a:latin typeface="Times New Roman" pitchFamily="18" charset="0"/>
              <a:cs typeface="Times New Roman" pitchFamily="18" charset="0"/>
            </a:endParaRPr>
          </a:p>
          <a:p>
            <a:pPr algn="just"/>
            <a:r>
              <a:rPr lang="en-US" sz="2800" i="1" dirty="0" smtClean="0">
                <a:latin typeface="Times New Roman" pitchFamily="18" charset="0"/>
                <a:cs typeface="Times New Roman" pitchFamily="18" charset="0"/>
              </a:rPr>
              <a:t>In </a:t>
            </a:r>
            <a:r>
              <a:rPr lang="en-US" sz="2800" i="1" dirty="0">
                <a:latin typeface="Times New Roman" pitchFamily="18" charset="0"/>
                <a:cs typeface="Times New Roman" pitchFamily="18" charset="0"/>
              </a:rPr>
              <a:t>vivo</a:t>
            </a:r>
            <a:r>
              <a:rPr lang="en-US" sz="2800" dirty="0">
                <a:latin typeface="Times New Roman" pitchFamily="18" charset="0"/>
                <a:cs typeface="Times New Roman" pitchFamily="18" charset="0"/>
              </a:rPr>
              <a:t>, the temperature is maintained at a constant 37°C, and the agitation (primarily peristaltic movements in the gastrointestinal tract) is reasonably constant</a:t>
            </a:r>
            <a:r>
              <a:rPr lang="en-US" sz="2800" dirty="0" smtClean="0">
                <a:latin typeface="Times New Roman" pitchFamily="18" charset="0"/>
                <a:cs typeface="Times New Roman" pitchFamily="18" charset="0"/>
              </a:rPr>
              <a:t>.</a:t>
            </a:r>
          </a:p>
          <a:p>
            <a:pPr algn="just"/>
            <a:endParaRPr lang="en-US" sz="2800" dirty="0">
              <a:latin typeface="Times New Roman" pitchFamily="18" charset="0"/>
              <a:cs typeface="Times New Roman" pitchFamily="18" charset="0"/>
            </a:endParaRPr>
          </a:p>
          <a:p>
            <a:pPr algn="just"/>
            <a:r>
              <a:rPr lang="en-US" sz="2800" dirty="0">
                <a:latin typeface="Times New Roman" pitchFamily="18" charset="0"/>
                <a:cs typeface="Times New Roman" pitchFamily="18" charset="0"/>
              </a:rPr>
              <a:t> In contrast, </a:t>
            </a:r>
            <a:r>
              <a:rPr lang="en-US" sz="2800" i="1" dirty="0">
                <a:latin typeface="Times New Roman" pitchFamily="18" charset="0"/>
                <a:cs typeface="Times New Roman" pitchFamily="18" charset="0"/>
              </a:rPr>
              <a:t>in-vitro</a:t>
            </a:r>
            <a:r>
              <a:rPr lang="en-US" sz="2800" dirty="0">
                <a:latin typeface="Times New Roman" pitchFamily="18" charset="0"/>
                <a:cs typeface="Times New Roman" pitchFamily="18" charset="0"/>
              </a:rPr>
              <a:t> studies of dissolution kinetics require maintenance of constant temperature and agitation. Temperature is generally kept at 37°C, and the agitation or stirring rate is held to a specified rpm (revolutions per minute). </a:t>
            </a:r>
          </a:p>
        </p:txBody>
      </p:sp>
    </p:spTree>
    <p:extLst>
      <p:ext uri="{BB962C8B-B14F-4D97-AF65-F5344CB8AC3E}">
        <p14:creationId xmlns:p14="http://schemas.microsoft.com/office/powerpoint/2010/main" val="40705906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14400"/>
            <a:ext cx="8305800" cy="4031873"/>
          </a:xfrm>
          <a:prstGeom prst="rect">
            <a:avLst/>
          </a:prstGeom>
        </p:spPr>
        <p:txBody>
          <a:bodyPr wrap="square">
            <a:spAutoFit/>
          </a:bodyPr>
          <a:lstStyle/>
          <a:p>
            <a:pPr algn="just"/>
            <a:r>
              <a:rPr lang="en-US" sz="3200" dirty="0">
                <a:latin typeface="Times New Roman" pitchFamily="18" charset="0"/>
                <a:cs typeface="Times New Roman" pitchFamily="18" charset="0"/>
              </a:rPr>
              <a:t>An increase in temperature will increase the kinetic energy of the molecules and increase the diffusion constant, </a:t>
            </a:r>
            <a:r>
              <a:rPr lang="en-US" sz="3200" i="1" dirty="0">
                <a:latin typeface="Times New Roman" pitchFamily="18" charset="0"/>
                <a:cs typeface="Times New Roman" pitchFamily="18" charset="0"/>
              </a:rPr>
              <a:t>D</a:t>
            </a:r>
            <a:r>
              <a:rPr lang="en-US" sz="3200" dirty="0">
                <a:latin typeface="Times New Roman" pitchFamily="18" charset="0"/>
                <a:cs typeface="Times New Roman" pitchFamily="18" charset="0"/>
              </a:rPr>
              <a:t>. </a:t>
            </a:r>
            <a:endParaRPr lang="en-US" sz="3200" dirty="0" smtClean="0">
              <a:latin typeface="Times New Roman" pitchFamily="18" charset="0"/>
              <a:cs typeface="Times New Roman" pitchFamily="18" charset="0"/>
            </a:endParaRPr>
          </a:p>
          <a:p>
            <a:pPr algn="just"/>
            <a:endParaRPr lang="en-US" sz="3200" dirty="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Moreover</a:t>
            </a:r>
            <a:r>
              <a:rPr lang="en-US" sz="3200" dirty="0">
                <a:latin typeface="Times New Roman" pitchFamily="18" charset="0"/>
                <a:cs typeface="Times New Roman" pitchFamily="18" charset="0"/>
              </a:rPr>
              <a:t>, an increase in agitation of the solvent medium will reduce the thickness, </a:t>
            </a:r>
            <a:r>
              <a:rPr lang="en-US" sz="3200" i="1" dirty="0">
                <a:latin typeface="Times New Roman" pitchFamily="18" charset="0"/>
                <a:cs typeface="Times New Roman" pitchFamily="18" charset="0"/>
              </a:rPr>
              <a:t>h</a:t>
            </a:r>
            <a:r>
              <a:rPr lang="en-US" sz="3200" dirty="0">
                <a:latin typeface="Times New Roman" pitchFamily="18" charset="0"/>
                <a:cs typeface="Times New Roman" pitchFamily="18" charset="0"/>
              </a:rPr>
              <a:t>, of the stagnant layer, allowing for more rapid drug dissolution.</a:t>
            </a:r>
          </a:p>
        </p:txBody>
      </p:sp>
    </p:spTree>
    <p:extLst>
      <p:ext uri="{BB962C8B-B14F-4D97-AF65-F5344CB8AC3E}">
        <p14:creationId xmlns:p14="http://schemas.microsoft.com/office/powerpoint/2010/main" val="13885171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143000"/>
            <a:ext cx="7924800" cy="3539430"/>
          </a:xfrm>
          <a:prstGeom prst="rect">
            <a:avLst/>
          </a:prstGeom>
        </p:spPr>
        <p:txBody>
          <a:bodyPr wrap="square">
            <a:spAutoFit/>
          </a:bodyPr>
          <a:lstStyle/>
          <a:p>
            <a:r>
              <a:rPr lang="en-US" sz="3200" dirty="0">
                <a:latin typeface="Times New Roman" pitchFamily="18" charset="0"/>
                <a:cs typeface="Times New Roman" pitchFamily="18" charset="0"/>
              </a:rPr>
              <a:t>Factors that affect drug dissolution of a solid oral dosage form </a:t>
            </a:r>
            <a:r>
              <a:rPr lang="en-US" sz="3200" dirty="0" smtClean="0">
                <a:latin typeface="Times New Roman" pitchFamily="18" charset="0"/>
                <a:cs typeface="Times New Roman" pitchFamily="18" charset="0"/>
              </a:rPr>
              <a:t>include:</a:t>
            </a:r>
          </a:p>
          <a:p>
            <a:r>
              <a:rPr lang="en-US" sz="3200" dirty="0" smtClean="0">
                <a:latin typeface="Times New Roman" pitchFamily="18" charset="0"/>
                <a:cs typeface="Times New Roman" pitchFamily="18" charset="0"/>
              </a:rPr>
              <a:t> </a:t>
            </a:r>
          </a:p>
          <a:p>
            <a:r>
              <a:rPr lang="en-US" sz="3200" dirty="0" smtClean="0">
                <a:latin typeface="Times New Roman" pitchFamily="18" charset="0"/>
                <a:cs typeface="Times New Roman" pitchFamily="18" charset="0"/>
              </a:rPr>
              <a:t>1.	</a:t>
            </a:r>
            <a:r>
              <a:rPr lang="en-US" sz="3200" dirty="0" smtClean="0">
                <a:solidFill>
                  <a:srgbClr val="92D050"/>
                </a:solidFill>
                <a:latin typeface="Times New Roman" pitchFamily="18" charset="0"/>
                <a:cs typeface="Times New Roman" pitchFamily="18" charset="0"/>
              </a:rPr>
              <a:t>the </a:t>
            </a:r>
            <a:r>
              <a:rPr lang="en-US" sz="3200" dirty="0">
                <a:solidFill>
                  <a:srgbClr val="92D050"/>
                </a:solidFill>
                <a:latin typeface="Times New Roman" pitchFamily="18" charset="0"/>
                <a:cs typeface="Times New Roman" pitchFamily="18" charset="0"/>
              </a:rPr>
              <a:t>physical and chemical nature of the </a:t>
            </a:r>
            <a:r>
              <a:rPr lang="en-US" sz="3200" dirty="0" smtClean="0">
                <a:solidFill>
                  <a:srgbClr val="92D050"/>
                </a:solidFill>
                <a:latin typeface="Times New Roman" pitchFamily="18" charset="0"/>
                <a:cs typeface="Times New Roman" pitchFamily="18" charset="0"/>
              </a:rPr>
              <a:t>	active drug substance</a:t>
            </a:r>
          </a:p>
          <a:p>
            <a:r>
              <a:rPr lang="en-US" sz="3200" dirty="0" smtClean="0">
                <a:latin typeface="Times New Roman" pitchFamily="18" charset="0"/>
                <a:cs typeface="Times New Roman" pitchFamily="18" charset="0"/>
              </a:rPr>
              <a:t>2.	</a:t>
            </a:r>
            <a:r>
              <a:rPr lang="en-US" sz="3200" dirty="0" smtClean="0">
                <a:solidFill>
                  <a:srgbClr val="002060"/>
                </a:solidFill>
                <a:latin typeface="Times New Roman" pitchFamily="18" charset="0"/>
                <a:cs typeface="Times New Roman" pitchFamily="18" charset="0"/>
              </a:rPr>
              <a:t>the </a:t>
            </a:r>
            <a:r>
              <a:rPr lang="en-US" sz="3200" dirty="0">
                <a:solidFill>
                  <a:srgbClr val="002060"/>
                </a:solidFill>
                <a:latin typeface="Times New Roman" pitchFamily="18" charset="0"/>
                <a:cs typeface="Times New Roman" pitchFamily="18" charset="0"/>
              </a:rPr>
              <a:t>nature of the </a:t>
            </a:r>
            <a:r>
              <a:rPr lang="en-US" sz="3200" dirty="0" smtClean="0">
                <a:solidFill>
                  <a:srgbClr val="002060"/>
                </a:solidFill>
                <a:latin typeface="Times New Roman" pitchFamily="18" charset="0"/>
                <a:cs typeface="Times New Roman" pitchFamily="18" charset="0"/>
              </a:rPr>
              <a:t>excipients</a:t>
            </a:r>
            <a:r>
              <a:rPr lang="en-US" sz="3200" dirty="0" smtClean="0">
                <a:latin typeface="Times New Roman" pitchFamily="18" charset="0"/>
                <a:cs typeface="Times New Roman" pitchFamily="18" charset="0"/>
              </a:rPr>
              <a:t>,</a:t>
            </a:r>
          </a:p>
          <a:p>
            <a:pPr lvl="0"/>
            <a:r>
              <a:rPr lang="en-US" sz="3200" dirty="0" smtClean="0">
                <a:latin typeface="Times New Roman" pitchFamily="18" charset="0"/>
                <a:cs typeface="Times New Roman" pitchFamily="18" charset="0"/>
              </a:rPr>
              <a:t>3.	</a:t>
            </a:r>
            <a:r>
              <a:rPr lang="en-US" sz="3200" dirty="0" smtClean="0">
                <a:solidFill>
                  <a:srgbClr val="B868A7"/>
                </a:solidFill>
                <a:latin typeface="Times New Roman" pitchFamily="18" charset="0"/>
                <a:cs typeface="Times New Roman" pitchFamily="18" charset="0"/>
              </a:rPr>
              <a:t>the </a:t>
            </a:r>
            <a:r>
              <a:rPr lang="en-US" sz="3200" dirty="0">
                <a:solidFill>
                  <a:srgbClr val="B868A7"/>
                </a:solidFill>
                <a:latin typeface="Times New Roman" pitchFamily="18" charset="0"/>
                <a:cs typeface="Times New Roman" pitchFamily="18" charset="0"/>
              </a:rPr>
              <a:t>method of manufacture</a:t>
            </a:r>
            <a:r>
              <a:rPr lang="en-US" sz="3200" dirty="0">
                <a:latin typeface="Times New Roman" pitchFamily="18" charset="0"/>
                <a:cs typeface="Times New Roman" pitchFamily="18" charset="0"/>
              </a:rPr>
              <a:t>.</a:t>
            </a:r>
          </a:p>
        </p:txBody>
      </p:sp>
    </p:spTree>
    <p:extLst>
      <p:ext uri="{BB962C8B-B14F-4D97-AF65-F5344CB8AC3E}">
        <p14:creationId xmlns:p14="http://schemas.microsoft.com/office/powerpoint/2010/main" val="18518038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 y="228600"/>
            <a:ext cx="8534400" cy="6400800"/>
          </a:xfrm>
          <a:prstGeom prst="rect">
            <a:avLst/>
          </a:prstGeom>
        </p:spPr>
      </p:pic>
    </p:spTree>
    <p:extLst>
      <p:ext uri="{BB962C8B-B14F-4D97-AF65-F5344CB8AC3E}">
        <p14:creationId xmlns:p14="http://schemas.microsoft.com/office/powerpoint/2010/main" val="34992192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6893921"/>
              </p:ext>
            </p:extLst>
          </p:nvPr>
        </p:nvGraphicFramePr>
        <p:xfrm>
          <a:off x="152400" y="457200"/>
          <a:ext cx="8839200" cy="6257512"/>
        </p:xfrm>
        <a:graphic>
          <a:graphicData uri="http://schemas.openxmlformats.org/drawingml/2006/table">
            <a:tbl>
              <a:tblPr firstRow="1" firstCol="1" bandRow="1"/>
              <a:tblGrid>
                <a:gridCol w="1524000"/>
                <a:gridCol w="7315200"/>
              </a:tblGrid>
              <a:tr h="514151">
                <a:tc>
                  <a:txBody>
                    <a:bodyPr/>
                    <a:lstStyle/>
                    <a:p>
                      <a:pPr marL="0" marR="0">
                        <a:lnSpc>
                          <a:spcPct val="115000"/>
                        </a:lnSpc>
                        <a:spcBef>
                          <a:spcPts val="0"/>
                        </a:spcBef>
                        <a:spcAft>
                          <a:spcPts val="0"/>
                        </a:spcAft>
                      </a:pPr>
                      <a:r>
                        <a:rPr lang="en-US" sz="1800" dirty="0" err="1">
                          <a:effectLst/>
                          <a:latin typeface="Times New Roman"/>
                          <a:ea typeface="Times New Roman"/>
                          <a:cs typeface="Times New Roman"/>
                        </a:rPr>
                        <a:t>pK</a:t>
                      </a:r>
                      <a:r>
                        <a:rPr lang="en-US" sz="1800" baseline="-25000" dirty="0" err="1">
                          <a:effectLst/>
                          <a:latin typeface="Times New Roman"/>
                          <a:ea typeface="Times New Roman"/>
                          <a:cs typeface="Times New Roman"/>
                        </a:rPr>
                        <a:t>a</a:t>
                      </a:r>
                      <a:r>
                        <a:rPr lang="en-US" sz="1800" dirty="0">
                          <a:effectLst/>
                          <a:latin typeface="Times New Roman"/>
                          <a:ea typeface="Times New Roman"/>
                          <a:cs typeface="Times New Roman"/>
                        </a:rPr>
                        <a:t> and pH profile </a:t>
                      </a:r>
                      <a:endParaRPr lang="en-US" sz="1800" dirty="0">
                        <a:effectLst/>
                        <a:latin typeface="Calibri"/>
                        <a:ea typeface="Calibri"/>
                        <a:cs typeface="Times New Roman"/>
                      </a:endParaRPr>
                    </a:p>
                  </a:txBody>
                  <a:tcPr marL="18830" marR="18830" marT="18830" marB="18830">
                    <a:lnL>
                      <a:noFill/>
                    </a:lnL>
                    <a:lnR>
                      <a:noFill/>
                    </a:lnR>
                    <a:lnT>
                      <a:noFill/>
                    </a:lnT>
                    <a:lnB>
                      <a:noFill/>
                    </a:lnB>
                    <a:solidFill>
                      <a:srgbClr val="FFFFFF"/>
                    </a:solidFill>
                  </a:tcPr>
                </a:tc>
                <a:tc>
                  <a:txBody>
                    <a:bodyPr/>
                    <a:lstStyle/>
                    <a:p>
                      <a:pPr marL="0" marR="0">
                        <a:lnSpc>
                          <a:spcPct val="115000"/>
                        </a:lnSpc>
                        <a:spcBef>
                          <a:spcPts val="0"/>
                        </a:spcBef>
                        <a:spcAft>
                          <a:spcPts val="0"/>
                        </a:spcAft>
                      </a:pPr>
                      <a:r>
                        <a:rPr lang="en-US" sz="1800" dirty="0">
                          <a:effectLst/>
                          <a:latin typeface="Times New Roman"/>
                          <a:ea typeface="Times New Roman"/>
                          <a:cs typeface="Times New Roman"/>
                        </a:rPr>
                        <a:t>Necessary for optimum stability and solubility of the final product.</a:t>
                      </a:r>
                      <a:endParaRPr lang="en-US" sz="1800" dirty="0">
                        <a:effectLst/>
                        <a:latin typeface="Calibri"/>
                        <a:ea typeface="Calibri"/>
                        <a:cs typeface="Times New Roman"/>
                      </a:endParaRPr>
                    </a:p>
                  </a:txBody>
                  <a:tcPr marL="18830" marR="18830" marT="18830" marB="18830">
                    <a:lnL>
                      <a:noFill/>
                    </a:lnL>
                    <a:lnR>
                      <a:noFill/>
                    </a:lnR>
                    <a:lnT>
                      <a:noFill/>
                    </a:lnT>
                    <a:lnB>
                      <a:noFill/>
                    </a:lnB>
                    <a:solidFill>
                      <a:srgbClr val="FFFFFF"/>
                    </a:solidFill>
                  </a:tcPr>
                </a:tc>
              </a:tr>
              <a:tr h="514151">
                <a:tc>
                  <a:txBody>
                    <a:bodyPr/>
                    <a:lstStyle/>
                    <a:p>
                      <a:pPr marL="0" marR="0">
                        <a:lnSpc>
                          <a:spcPct val="115000"/>
                        </a:lnSpc>
                        <a:spcBef>
                          <a:spcPts val="0"/>
                        </a:spcBef>
                        <a:spcAft>
                          <a:spcPts val="0"/>
                        </a:spcAft>
                      </a:pPr>
                      <a:r>
                        <a:rPr lang="en-US" sz="1800" dirty="0">
                          <a:effectLst/>
                          <a:latin typeface="Times New Roman"/>
                          <a:ea typeface="Times New Roman"/>
                          <a:cs typeface="Times New Roman"/>
                        </a:rPr>
                        <a:t>Particle size</a:t>
                      </a:r>
                      <a:endParaRPr lang="en-US" sz="1800" dirty="0">
                        <a:effectLst/>
                        <a:latin typeface="Calibri"/>
                        <a:ea typeface="Calibri"/>
                        <a:cs typeface="Times New Roman"/>
                      </a:endParaRPr>
                    </a:p>
                  </a:txBody>
                  <a:tcPr marL="18830" marR="18830" marT="18830" marB="18830">
                    <a:lnL>
                      <a:noFill/>
                    </a:lnL>
                    <a:lnR>
                      <a:noFill/>
                    </a:lnR>
                    <a:lnT>
                      <a:noFill/>
                    </a:lnT>
                    <a:lnB>
                      <a:noFill/>
                    </a:lnB>
                    <a:solidFill>
                      <a:srgbClr val="FFFFFF"/>
                    </a:solidFill>
                  </a:tcPr>
                </a:tc>
                <a:tc>
                  <a:txBody>
                    <a:bodyPr/>
                    <a:lstStyle/>
                    <a:p>
                      <a:pPr marL="0" marR="0">
                        <a:lnSpc>
                          <a:spcPct val="115000"/>
                        </a:lnSpc>
                        <a:spcBef>
                          <a:spcPts val="0"/>
                        </a:spcBef>
                        <a:spcAft>
                          <a:spcPts val="0"/>
                        </a:spcAft>
                      </a:pPr>
                      <a:r>
                        <a:rPr lang="en-US" sz="1800" dirty="0">
                          <a:effectLst/>
                          <a:latin typeface="Times New Roman"/>
                          <a:ea typeface="Times New Roman"/>
                          <a:cs typeface="Times New Roman"/>
                        </a:rPr>
                        <a:t>May affect the solubility of the drug and therefore the dissolution rate of the product.</a:t>
                      </a:r>
                      <a:endParaRPr lang="en-US" sz="1800" dirty="0">
                        <a:effectLst/>
                        <a:latin typeface="Calibri"/>
                        <a:ea typeface="Calibri"/>
                        <a:cs typeface="Times New Roman"/>
                      </a:endParaRPr>
                    </a:p>
                  </a:txBody>
                  <a:tcPr marL="18830" marR="18830" marT="18830" marB="18830">
                    <a:lnL>
                      <a:noFill/>
                    </a:lnL>
                    <a:lnR>
                      <a:noFill/>
                    </a:lnR>
                    <a:lnT>
                      <a:noFill/>
                    </a:lnT>
                    <a:lnB>
                      <a:noFill/>
                    </a:lnB>
                    <a:solidFill>
                      <a:srgbClr val="FFFFFF"/>
                    </a:solidFill>
                  </a:tcPr>
                </a:tc>
              </a:tr>
              <a:tr h="967427">
                <a:tc>
                  <a:txBody>
                    <a:bodyPr/>
                    <a:lstStyle/>
                    <a:p>
                      <a:pPr marL="0" marR="0">
                        <a:lnSpc>
                          <a:spcPct val="115000"/>
                        </a:lnSpc>
                        <a:spcBef>
                          <a:spcPts val="0"/>
                        </a:spcBef>
                        <a:spcAft>
                          <a:spcPts val="0"/>
                        </a:spcAft>
                      </a:pPr>
                      <a:r>
                        <a:rPr lang="en-US" sz="1800">
                          <a:effectLst/>
                          <a:latin typeface="Times New Roman"/>
                          <a:ea typeface="Times New Roman"/>
                          <a:cs typeface="Times New Roman"/>
                        </a:rPr>
                        <a:t>Polymorphism</a:t>
                      </a:r>
                      <a:endParaRPr lang="en-US" sz="1800">
                        <a:effectLst/>
                        <a:latin typeface="Calibri"/>
                        <a:ea typeface="Calibri"/>
                        <a:cs typeface="Times New Roman"/>
                      </a:endParaRPr>
                    </a:p>
                  </a:txBody>
                  <a:tcPr marL="18830" marR="18830" marT="18830" marB="18830">
                    <a:lnL>
                      <a:noFill/>
                    </a:lnL>
                    <a:lnR>
                      <a:noFill/>
                    </a:lnR>
                    <a:lnT>
                      <a:noFill/>
                    </a:lnT>
                    <a:lnB>
                      <a:noFill/>
                    </a:lnB>
                    <a:solidFill>
                      <a:srgbClr val="FFFFFF"/>
                    </a:solidFill>
                  </a:tcPr>
                </a:tc>
                <a:tc>
                  <a:txBody>
                    <a:bodyPr/>
                    <a:lstStyle/>
                    <a:p>
                      <a:pPr marL="0" marR="0">
                        <a:lnSpc>
                          <a:spcPct val="115000"/>
                        </a:lnSpc>
                        <a:spcBef>
                          <a:spcPts val="0"/>
                        </a:spcBef>
                        <a:spcAft>
                          <a:spcPts val="0"/>
                        </a:spcAft>
                      </a:pPr>
                      <a:r>
                        <a:rPr lang="en-US" sz="1800" dirty="0">
                          <a:effectLst/>
                          <a:latin typeface="Times New Roman"/>
                          <a:ea typeface="Times New Roman"/>
                          <a:cs typeface="Times New Roman"/>
                        </a:rPr>
                        <a:t>The ability of a drug to exist in various crystal forms may change the solubility of the drug. Also, the stability of each form is important, because polymorphs may convert from one form to another.</a:t>
                      </a:r>
                      <a:endParaRPr lang="en-US" sz="1800" dirty="0">
                        <a:effectLst/>
                        <a:latin typeface="Calibri"/>
                        <a:ea typeface="Calibri"/>
                        <a:cs typeface="Times New Roman"/>
                      </a:endParaRPr>
                    </a:p>
                  </a:txBody>
                  <a:tcPr marL="18830" marR="18830" marT="18830" marB="18830">
                    <a:lnL>
                      <a:noFill/>
                    </a:lnL>
                    <a:lnR>
                      <a:noFill/>
                    </a:lnR>
                    <a:lnT>
                      <a:noFill/>
                    </a:lnT>
                    <a:lnB>
                      <a:noFill/>
                    </a:lnB>
                    <a:solidFill>
                      <a:srgbClr val="FFFFFF"/>
                    </a:solidFill>
                  </a:tcPr>
                </a:tc>
              </a:tr>
              <a:tr h="514151">
                <a:tc>
                  <a:txBody>
                    <a:bodyPr/>
                    <a:lstStyle/>
                    <a:p>
                      <a:pPr marL="0" marR="0">
                        <a:lnSpc>
                          <a:spcPct val="115000"/>
                        </a:lnSpc>
                        <a:spcBef>
                          <a:spcPts val="0"/>
                        </a:spcBef>
                        <a:spcAft>
                          <a:spcPts val="0"/>
                        </a:spcAft>
                      </a:pPr>
                      <a:r>
                        <a:rPr lang="en-US" sz="1800">
                          <a:effectLst/>
                          <a:latin typeface="Times New Roman"/>
                          <a:ea typeface="Times New Roman"/>
                          <a:cs typeface="Times New Roman"/>
                        </a:rPr>
                        <a:t>Hygroscopicity</a:t>
                      </a:r>
                      <a:endParaRPr lang="en-US" sz="1800">
                        <a:effectLst/>
                        <a:latin typeface="Calibri"/>
                        <a:ea typeface="Calibri"/>
                        <a:cs typeface="Times New Roman"/>
                      </a:endParaRPr>
                    </a:p>
                  </a:txBody>
                  <a:tcPr marL="18830" marR="18830" marT="18830" marB="18830">
                    <a:lnL>
                      <a:noFill/>
                    </a:lnL>
                    <a:lnR>
                      <a:noFill/>
                    </a:lnR>
                    <a:lnT>
                      <a:noFill/>
                    </a:lnT>
                    <a:lnB>
                      <a:noFill/>
                    </a:lnB>
                    <a:solidFill>
                      <a:srgbClr val="FFFFFF"/>
                    </a:solidFill>
                  </a:tcPr>
                </a:tc>
                <a:tc>
                  <a:txBody>
                    <a:bodyPr/>
                    <a:lstStyle/>
                    <a:p>
                      <a:pPr marL="0" marR="0">
                        <a:lnSpc>
                          <a:spcPct val="115000"/>
                        </a:lnSpc>
                        <a:spcBef>
                          <a:spcPts val="0"/>
                        </a:spcBef>
                        <a:spcAft>
                          <a:spcPts val="0"/>
                        </a:spcAft>
                      </a:pPr>
                      <a:r>
                        <a:rPr lang="en-US" sz="1800" dirty="0">
                          <a:effectLst/>
                          <a:latin typeface="Times New Roman"/>
                          <a:ea typeface="Times New Roman"/>
                          <a:cs typeface="Times New Roman"/>
                        </a:rPr>
                        <a:t>Moisture absorption may affect the physical structure as well as stability of the product.</a:t>
                      </a:r>
                      <a:endParaRPr lang="en-US" sz="1800" dirty="0">
                        <a:effectLst/>
                        <a:latin typeface="Calibri"/>
                        <a:ea typeface="Calibri"/>
                        <a:cs typeface="Times New Roman"/>
                      </a:endParaRPr>
                    </a:p>
                  </a:txBody>
                  <a:tcPr marL="18830" marR="18830" marT="18830" marB="18830">
                    <a:lnL>
                      <a:noFill/>
                    </a:lnL>
                    <a:lnR>
                      <a:noFill/>
                    </a:lnR>
                    <a:lnT>
                      <a:noFill/>
                    </a:lnT>
                    <a:lnB>
                      <a:noFill/>
                    </a:lnB>
                    <a:solidFill>
                      <a:srgbClr val="FFFFFF"/>
                    </a:solidFill>
                  </a:tcPr>
                </a:tc>
              </a:tr>
              <a:tr h="967427">
                <a:tc>
                  <a:txBody>
                    <a:bodyPr/>
                    <a:lstStyle/>
                    <a:p>
                      <a:pPr marL="0" marR="0">
                        <a:lnSpc>
                          <a:spcPct val="115000"/>
                        </a:lnSpc>
                        <a:spcBef>
                          <a:spcPts val="0"/>
                        </a:spcBef>
                        <a:spcAft>
                          <a:spcPts val="0"/>
                        </a:spcAft>
                      </a:pPr>
                      <a:r>
                        <a:rPr lang="en-US" sz="1800">
                          <a:effectLst/>
                          <a:latin typeface="Times New Roman"/>
                          <a:ea typeface="Times New Roman"/>
                          <a:cs typeface="Times New Roman"/>
                        </a:rPr>
                        <a:t>Partition coefficient</a:t>
                      </a:r>
                      <a:endParaRPr lang="en-US" sz="1800">
                        <a:effectLst/>
                        <a:latin typeface="Calibri"/>
                        <a:ea typeface="Calibri"/>
                        <a:cs typeface="Times New Roman"/>
                      </a:endParaRPr>
                    </a:p>
                  </a:txBody>
                  <a:tcPr marL="18830" marR="18830" marT="18830" marB="18830">
                    <a:lnL>
                      <a:noFill/>
                    </a:lnL>
                    <a:lnR>
                      <a:noFill/>
                    </a:lnR>
                    <a:lnT>
                      <a:noFill/>
                    </a:lnT>
                    <a:lnB>
                      <a:noFill/>
                    </a:lnB>
                    <a:solidFill>
                      <a:srgbClr val="FFFFFF"/>
                    </a:solidFill>
                  </a:tcPr>
                </a:tc>
                <a:tc>
                  <a:txBody>
                    <a:bodyPr/>
                    <a:lstStyle/>
                    <a:p>
                      <a:pPr marL="0" marR="0">
                        <a:lnSpc>
                          <a:spcPct val="115000"/>
                        </a:lnSpc>
                        <a:spcBef>
                          <a:spcPts val="0"/>
                        </a:spcBef>
                        <a:spcAft>
                          <a:spcPts val="0"/>
                        </a:spcAft>
                      </a:pPr>
                      <a:r>
                        <a:rPr lang="en-US" sz="1800" dirty="0">
                          <a:effectLst/>
                          <a:latin typeface="Times New Roman"/>
                          <a:ea typeface="Times New Roman"/>
                          <a:cs typeface="Times New Roman"/>
                        </a:rPr>
                        <a:t>May give some indication of the relative affinity of the drug for oil and water. A drug that has high affinity for oil may have poor release and dissolution from the drug product.</a:t>
                      </a:r>
                      <a:endParaRPr lang="en-US" sz="1800" dirty="0">
                        <a:effectLst/>
                        <a:latin typeface="Calibri"/>
                        <a:ea typeface="Calibri"/>
                        <a:cs typeface="Times New Roman"/>
                      </a:endParaRPr>
                    </a:p>
                  </a:txBody>
                  <a:tcPr marL="18830" marR="18830" marT="18830" marB="18830">
                    <a:lnL>
                      <a:noFill/>
                    </a:lnL>
                    <a:lnR>
                      <a:noFill/>
                    </a:lnR>
                    <a:lnT>
                      <a:noFill/>
                    </a:lnT>
                    <a:lnB>
                      <a:noFill/>
                    </a:lnB>
                    <a:solidFill>
                      <a:srgbClr val="FFFFFF"/>
                    </a:solidFill>
                  </a:tcPr>
                </a:tc>
              </a:tr>
              <a:tr h="967427">
                <a:tc>
                  <a:txBody>
                    <a:bodyPr/>
                    <a:lstStyle/>
                    <a:p>
                      <a:pPr marL="0" marR="0">
                        <a:lnSpc>
                          <a:spcPct val="115000"/>
                        </a:lnSpc>
                        <a:spcBef>
                          <a:spcPts val="0"/>
                        </a:spcBef>
                        <a:spcAft>
                          <a:spcPts val="0"/>
                        </a:spcAft>
                      </a:pPr>
                      <a:r>
                        <a:rPr lang="en-US" sz="1800">
                          <a:effectLst/>
                          <a:latin typeface="Times New Roman"/>
                          <a:ea typeface="Times New Roman"/>
                          <a:cs typeface="Times New Roman"/>
                        </a:rPr>
                        <a:t>Excipient interaction</a:t>
                      </a:r>
                      <a:endParaRPr lang="en-US" sz="1800">
                        <a:effectLst/>
                        <a:latin typeface="Calibri"/>
                        <a:ea typeface="Calibri"/>
                        <a:cs typeface="Times New Roman"/>
                      </a:endParaRPr>
                    </a:p>
                  </a:txBody>
                  <a:tcPr marL="18830" marR="18830" marT="18830" marB="18830">
                    <a:lnL>
                      <a:noFill/>
                    </a:lnL>
                    <a:lnR>
                      <a:noFill/>
                    </a:lnR>
                    <a:lnT>
                      <a:noFill/>
                    </a:lnT>
                    <a:lnB>
                      <a:noFill/>
                    </a:lnB>
                    <a:solidFill>
                      <a:srgbClr val="FFFFFF"/>
                    </a:solidFill>
                  </a:tcPr>
                </a:tc>
                <a:tc>
                  <a:txBody>
                    <a:bodyPr/>
                    <a:lstStyle/>
                    <a:p>
                      <a:pPr marL="0" marR="0">
                        <a:lnSpc>
                          <a:spcPct val="115000"/>
                        </a:lnSpc>
                        <a:spcBef>
                          <a:spcPts val="0"/>
                        </a:spcBef>
                        <a:spcAft>
                          <a:spcPts val="0"/>
                        </a:spcAft>
                      </a:pPr>
                      <a:r>
                        <a:rPr lang="en-US" sz="1800" dirty="0">
                          <a:effectLst/>
                          <a:latin typeface="Times New Roman"/>
                          <a:ea typeface="Times New Roman"/>
                          <a:cs typeface="Times New Roman"/>
                        </a:rPr>
                        <a:t>The compatibility of the excipients with the drug and sometimes trace elements in excipients may affect the stability of the product. It is important to have specifications of all raw materials.</a:t>
                      </a:r>
                      <a:endParaRPr lang="en-US" sz="1800" dirty="0">
                        <a:effectLst/>
                        <a:latin typeface="Calibri"/>
                        <a:ea typeface="Calibri"/>
                        <a:cs typeface="Times New Roman"/>
                      </a:endParaRPr>
                    </a:p>
                  </a:txBody>
                  <a:tcPr marL="18830" marR="18830" marT="18830" marB="18830">
                    <a:lnL>
                      <a:noFill/>
                    </a:lnL>
                    <a:lnR>
                      <a:noFill/>
                    </a:lnR>
                    <a:lnT>
                      <a:noFill/>
                    </a:lnT>
                    <a:lnB>
                      <a:noFill/>
                    </a:lnB>
                    <a:solidFill>
                      <a:srgbClr val="FFFFFF"/>
                    </a:solidFill>
                  </a:tcPr>
                </a:tc>
              </a:tr>
              <a:tr h="1194065">
                <a:tc>
                  <a:txBody>
                    <a:bodyPr/>
                    <a:lstStyle/>
                    <a:p>
                      <a:pPr marL="0" marR="0">
                        <a:lnSpc>
                          <a:spcPct val="115000"/>
                        </a:lnSpc>
                        <a:spcBef>
                          <a:spcPts val="0"/>
                        </a:spcBef>
                        <a:spcAft>
                          <a:spcPts val="0"/>
                        </a:spcAft>
                      </a:pPr>
                      <a:r>
                        <a:rPr lang="en-US" sz="1800">
                          <a:effectLst/>
                          <a:latin typeface="Times New Roman"/>
                          <a:ea typeface="Times New Roman"/>
                          <a:cs typeface="Times New Roman"/>
                        </a:rPr>
                        <a:t>pH stability profile</a:t>
                      </a:r>
                      <a:endParaRPr lang="en-US" sz="1800">
                        <a:effectLst/>
                        <a:latin typeface="Calibri"/>
                        <a:ea typeface="Calibri"/>
                        <a:cs typeface="Times New Roman"/>
                      </a:endParaRPr>
                    </a:p>
                  </a:txBody>
                  <a:tcPr marL="18830" marR="18830" marT="18830" marB="18830">
                    <a:lnL>
                      <a:noFill/>
                    </a:lnL>
                    <a:lnR>
                      <a:noFill/>
                    </a:lnR>
                    <a:lnT>
                      <a:noFill/>
                    </a:lnT>
                    <a:lnB>
                      <a:noFill/>
                    </a:lnB>
                    <a:solidFill>
                      <a:srgbClr val="FFFFFF"/>
                    </a:solidFill>
                  </a:tcPr>
                </a:tc>
                <a:tc>
                  <a:txBody>
                    <a:bodyPr/>
                    <a:lstStyle/>
                    <a:p>
                      <a:pPr marL="0" marR="0">
                        <a:lnSpc>
                          <a:spcPct val="115000"/>
                        </a:lnSpc>
                        <a:spcBef>
                          <a:spcPts val="0"/>
                        </a:spcBef>
                        <a:spcAft>
                          <a:spcPts val="0"/>
                        </a:spcAft>
                      </a:pPr>
                      <a:r>
                        <a:rPr lang="en-US" sz="1800" dirty="0">
                          <a:effectLst/>
                          <a:latin typeface="Times New Roman"/>
                          <a:ea typeface="Times New Roman"/>
                          <a:cs typeface="Times New Roman"/>
                        </a:rPr>
                        <a:t>The stability of solutions is often affected by the pH of the vehicle; furthermore, because the pH in the stomach and gut is different, knowledge of the stability profile would help to avoid or prevent degradation of the product during storage or after administration.</a:t>
                      </a:r>
                      <a:endParaRPr lang="en-US" sz="1800" dirty="0">
                        <a:effectLst/>
                        <a:latin typeface="Calibri"/>
                        <a:ea typeface="Calibri"/>
                        <a:cs typeface="Times New Roman"/>
                      </a:endParaRPr>
                    </a:p>
                  </a:txBody>
                  <a:tcPr marL="18830" marR="18830" marT="18830" marB="18830">
                    <a:lnL>
                      <a:noFill/>
                    </a:lnL>
                    <a:lnR>
                      <a:noFill/>
                    </a:lnR>
                    <a:lnT>
                      <a:noFill/>
                    </a:lnT>
                    <a:lnB>
                      <a:noFill/>
                    </a:lnB>
                    <a:solidFill>
                      <a:srgbClr val="FFFFFF"/>
                    </a:solidFill>
                  </a:tcPr>
                </a:tc>
              </a:tr>
            </a:tbl>
          </a:graphicData>
        </a:graphic>
      </p:graphicFrame>
    </p:spTree>
    <p:extLst>
      <p:ext uri="{BB962C8B-B14F-4D97-AF65-F5344CB8AC3E}">
        <p14:creationId xmlns:p14="http://schemas.microsoft.com/office/powerpoint/2010/main" val="15338462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526397"/>
            <a:ext cx="8591006" cy="5324535"/>
          </a:xfrm>
          <a:prstGeom prst="rect">
            <a:avLst/>
          </a:prstGeom>
        </p:spPr>
        <p:txBody>
          <a:bodyPr wrap="square">
            <a:spAutoFit/>
          </a:bodyPr>
          <a:lstStyle/>
          <a:p>
            <a:pPr algn="ctr"/>
            <a:r>
              <a:rPr lang="en-US" sz="3200" b="1" dirty="0">
                <a:latin typeface="Times New Roman" pitchFamily="18" charset="0"/>
                <a:cs typeface="Times New Roman" pitchFamily="18" charset="0"/>
              </a:rPr>
              <a:t>Particle Size and Drug Absorption</a:t>
            </a:r>
          </a:p>
          <a:p>
            <a:pPr algn="just"/>
            <a:r>
              <a:rPr lang="en-US" sz="2800" dirty="0">
                <a:latin typeface="Times New Roman" pitchFamily="18" charset="0"/>
                <a:cs typeface="Times New Roman" pitchFamily="18" charset="0"/>
              </a:rPr>
              <a:t>The effective surface area of a drug is increased enormously by a reduction in the particle size. </a:t>
            </a:r>
            <a:endParaRPr lang="en-US" sz="2800" dirty="0" smtClean="0">
              <a:latin typeface="Times New Roman" pitchFamily="18" charset="0"/>
              <a:cs typeface="Times New Roman" pitchFamily="18" charset="0"/>
            </a:endParaRPr>
          </a:p>
          <a:p>
            <a:pPr algn="just"/>
            <a:endParaRPr lang="en-US" sz="2800" dirty="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Because </a:t>
            </a:r>
            <a:r>
              <a:rPr lang="en-US" sz="2800" dirty="0">
                <a:latin typeface="Times New Roman" pitchFamily="18" charset="0"/>
                <a:cs typeface="Times New Roman" pitchFamily="18" charset="0"/>
              </a:rPr>
              <a:t>dissolution takes place at the surface of the solute (drug), the greater the surface area, the more rapid is the rate of drug dissolution. </a:t>
            </a:r>
            <a:endParaRPr lang="en-US" sz="2800" dirty="0" smtClean="0">
              <a:latin typeface="Times New Roman" pitchFamily="18" charset="0"/>
              <a:cs typeface="Times New Roman" pitchFamily="18" charset="0"/>
            </a:endParaRPr>
          </a:p>
          <a:p>
            <a:pPr algn="just"/>
            <a:endParaRPr lang="en-US" sz="2800" dirty="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The </a:t>
            </a:r>
            <a:r>
              <a:rPr lang="en-US" sz="2800" dirty="0">
                <a:latin typeface="Times New Roman" pitchFamily="18" charset="0"/>
                <a:cs typeface="Times New Roman" pitchFamily="18" charset="0"/>
              </a:rPr>
              <a:t>geometric shape of the particle also affects the surface area, and, during dissolution, the surface is constantly changing. In dissolution calculations, the solute particle is usually assumed to have retained its geometric shape.</a:t>
            </a:r>
          </a:p>
        </p:txBody>
      </p:sp>
    </p:spTree>
    <p:extLst>
      <p:ext uri="{BB962C8B-B14F-4D97-AF65-F5344CB8AC3E}">
        <p14:creationId xmlns:p14="http://schemas.microsoft.com/office/powerpoint/2010/main" val="26310174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295400"/>
            <a:ext cx="7848600" cy="3539430"/>
          </a:xfrm>
          <a:prstGeom prst="rect">
            <a:avLst/>
          </a:prstGeom>
        </p:spPr>
        <p:txBody>
          <a:bodyPr wrap="square">
            <a:spAutoFit/>
          </a:bodyPr>
          <a:lstStyle/>
          <a:p>
            <a:pPr algn="just"/>
            <a:r>
              <a:rPr lang="en-US" sz="3200" dirty="0">
                <a:latin typeface="Times New Roman" pitchFamily="18" charset="0"/>
                <a:cs typeface="Times New Roman" pitchFamily="18" charset="0"/>
              </a:rPr>
              <a:t>Particle size and particle size distribution studies are important for drugs that have low water solubility. </a:t>
            </a:r>
            <a:endParaRPr lang="en-US" sz="3200" dirty="0" smtClean="0">
              <a:latin typeface="Times New Roman" pitchFamily="18" charset="0"/>
              <a:cs typeface="Times New Roman" pitchFamily="18" charset="0"/>
            </a:endParaRPr>
          </a:p>
          <a:p>
            <a:pPr algn="just"/>
            <a:endParaRPr lang="en-US" sz="3200" dirty="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Many </a:t>
            </a:r>
            <a:r>
              <a:rPr lang="en-US" sz="3200" dirty="0">
                <a:latin typeface="Times New Roman" pitchFamily="18" charset="0"/>
                <a:cs typeface="Times New Roman" pitchFamily="18" charset="0"/>
              </a:rPr>
              <a:t>drugs are very active intravenously but are not very effective when given orally, because of poor oral absorption. </a:t>
            </a:r>
          </a:p>
        </p:txBody>
      </p:sp>
    </p:spTree>
    <p:extLst>
      <p:ext uri="{BB962C8B-B14F-4D97-AF65-F5344CB8AC3E}">
        <p14:creationId xmlns:p14="http://schemas.microsoft.com/office/powerpoint/2010/main" val="23598578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219200"/>
            <a:ext cx="8077200" cy="4031873"/>
          </a:xfrm>
          <a:prstGeom prst="rect">
            <a:avLst/>
          </a:prstGeom>
        </p:spPr>
        <p:txBody>
          <a:bodyPr wrap="square">
            <a:spAutoFit/>
          </a:bodyPr>
          <a:lstStyle/>
          <a:p>
            <a:pPr algn="just"/>
            <a:r>
              <a:rPr lang="en-US" sz="3200" dirty="0">
                <a:latin typeface="Times New Roman" pitchFamily="18" charset="0"/>
                <a:cs typeface="Times New Roman" pitchFamily="18" charset="0"/>
              </a:rPr>
              <a:t>For poorly soluble drugs, a </a:t>
            </a:r>
            <a:r>
              <a:rPr lang="en-US" sz="3200" dirty="0" err="1">
                <a:latin typeface="Times New Roman" pitchFamily="18" charset="0"/>
                <a:cs typeface="Times New Roman" pitchFamily="18" charset="0"/>
              </a:rPr>
              <a:t>disintegrant</a:t>
            </a:r>
            <a:r>
              <a:rPr lang="en-US" sz="3200" dirty="0">
                <a:latin typeface="Times New Roman" pitchFamily="18" charset="0"/>
                <a:cs typeface="Times New Roman" pitchFamily="18" charset="0"/>
              </a:rPr>
              <a:t> may be added to the formulation to ensure rapid disintegration of the tablet and release of the particles. </a:t>
            </a:r>
            <a:endParaRPr lang="en-US" sz="3200" dirty="0" smtClean="0">
              <a:latin typeface="Times New Roman" pitchFamily="18" charset="0"/>
              <a:cs typeface="Times New Roman" pitchFamily="18" charset="0"/>
            </a:endParaRPr>
          </a:p>
          <a:p>
            <a:pPr algn="just"/>
            <a:endParaRPr lang="en-US" sz="3200" dirty="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The </a:t>
            </a:r>
            <a:r>
              <a:rPr lang="en-US" sz="3200" dirty="0">
                <a:latin typeface="Times New Roman" pitchFamily="18" charset="0"/>
                <a:cs typeface="Times New Roman" pitchFamily="18" charset="0"/>
              </a:rPr>
              <a:t>addition of surface-active agents may increase wetting as well as solubility of these drugs.</a:t>
            </a:r>
          </a:p>
        </p:txBody>
      </p:sp>
    </p:spTree>
    <p:extLst>
      <p:ext uri="{BB962C8B-B14F-4D97-AF65-F5344CB8AC3E}">
        <p14:creationId xmlns:p14="http://schemas.microsoft.com/office/powerpoint/2010/main" val="2463620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839200" cy="5447645"/>
          </a:xfrm>
          <a:prstGeom prst="rect">
            <a:avLst/>
          </a:prstGeom>
        </p:spPr>
        <p:txBody>
          <a:bodyPr wrap="square">
            <a:spAutoFit/>
          </a:bodyPr>
          <a:lstStyle/>
          <a:p>
            <a:pPr algn="ctr"/>
            <a:r>
              <a:rPr lang="en-US" sz="3600" dirty="0">
                <a:latin typeface="Times New Roman" pitchFamily="18" charset="0"/>
                <a:cs typeface="Times New Roman" pitchFamily="18" charset="0"/>
              </a:rPr>
              <a:t>Polymorphism, Solvates, and Drug </a:t>
            </a:r>
            <a:r>
              <a:rPr lang="en-US" sz="3600" dirty="0" smtClean="0">
                <a:latin typeface="Times New Roman" pitchFamily="18" charset="0"/>
                <a:cs typeface="Times New Roman" pitchFamily="18" charset="0"/>
              </a:rPr>
              <a:t>Absorption</a:t>
            </a:r>
          </a:p>
          <a:p>
            <a:endParaRPr lang="en-US" sz="3200" dirty="0">
              <a:latin typeface="Times New Roman" pitchFamily="18" charset="0"/>
              <a:cs typeface="Times New Roman" pitchFamily="18" charset="0"/>
            </a:endParaRPr>
          </a:p>
          <a:p>
            <a:pPr algn="just"/>
            <a:r>
              <a:rPr lang="en-US" sz="2800" i="1" dirty="0">
                <a:latin typeface="Times New Roman" pitchFamily="18" charset="0"/>
                <a:cs typeface="Times New Roman" pitchFamily="18" charset="0"/>
              </a:rPr>
              <a:t>Polymorphism</a:t>
            </a:r>
            <a:r>
              <a:rPr lang="en-US" sz="2800" dirty="0">
                <a:latin typeface="Times New Roman" pitchFamily="18" charset="0"/>
                <a:cs typeface="Times New Roman" pitchFamily="18" charset="0"/>
              </a:rPr>
              <a:t> refers to the arrangement of a drug substance in various crystal forms or polymorphs</a:t>
            </a:r>
            <a:r>
              <a:rPr lang="en-US" sz="2800" dirty="0" smtClean="0">
                <a:latin typeface="Times New Roman" pitchFamily="18" charset="0"/>
                <a:cs typeface="Times New Roman" pitchFamily="18" charset="0"/>
              </a:rPr>
              <a:t>.</a:t>
            </a:r>
          </a:p>
          <a:p>
            <a:pPr algn="just"/>
            <a:endParaRPr lang="en-US" sz="2800" dirty="0" smtClean="0">
              <a:latin typeface="Times New Roman" pitchFamily="18" charset="0"/>
              <a:cs typeface="Times New Roman" pitchFamily="18" charset="0"/>
            </a:endParaRPr>
          </a:p>
          <a:p>
            <a:pPr algn="just"/>
            <a:r>
              <a:rPr lang="en-US" sz="2800" dirty="0">
                <a:latin typeface="Times New Roman" pitchFamily="18" charset="0"/>
                <a:cs typeface="Times New Roman" pitchFamily="18" charset="0"/>
              </a:rPr>
              <a:t>Polymorphs have the same chemical structure but different physical properties, such as solubility, density, hardness, and compression characteristics</a:t>
            </a:r>
            <a:r>
              <a:rPr lang="en-US" sz="2800" dirty="0" smtClean="0">
                <a:latin typeface="Times New Roman" pitchFamily="18" charset="0"/>
                <a:cs typeface="Times New Roman" pitchFamily="18" charset="0"/>
              </a:rPr>
              <a:t>.</a:t>
            </a:r>
          </a:p>
          <a:p>
            <a:pPr algn="just"/>
            <a:endParaRPr lang="en-US" sz="2800" dirty="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Some </a:t>
            </a:r>
            <a:r>
              <a:rPr lang="en-US" sz="2800" dirty="0">
                <a:latin typeface="Times New Roman" pitchFamily="18" charset="0"/>
                <a:cs typeface="Times New Roman" pitchFamily="18" charset="0"/>
              </a:rPr>
              <a:t>polymorphic crystals have much lower aqueous solubility than the amorphous forms, causing a product to be incompletely absorbed. </a:t>
            </a:r>
            <a:endParaRPr lang="en-US" sz="2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5017846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533400"/>
            <a:ext cx="8839200" cy="1815882"/>
          </a:xfrm>
          <a:prstGeom prst="rect">
            <a:avLst/>
          </a:prstGeom>
        </p:spPr>
        <p:txBody>
          <a:bodyPr wrap="square">
            <a:spAutoFit/>
          </a:bodyPr>
          <a:lstStyle/>
          <a:p>
            <a:pPr algn="just"/>
            <a:r>
              <a:rPr lang="en-US" sz="2800" dirty="0">
                <a:latin typeface="Times New Roman" pitchFamily="18" charset="0"/>
                <a:cs typeface="Times New Roman" pitchFamily="18" charset="0"/>
              </a:rPr>
              <a:t>Chloramphenicol, for example, has several crystal forms, and when given orally as a suspension, the drug concentration in the body was found to be dependent on the percent of -polymorph in the suspension.</a:t>
            </a:r>
          </a:p>
        </p:txBody>
      </p:sp>
      <p:pic>
        <p:nvPicPr>
          <p:cNvPr id="1026" name="Picture 2" descr="http://www.boomer.org/c/p4/c12/Fig1209.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503714"/>
            <a:ext cx="5791200" cy="3965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181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accesspharmacy.com/loadBinary.aspx?name=shar&amp;filename=shar_c014f004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914400"/>
            <a:ext cx="4449717" cy="370809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81000" y="5055639"/>
            <a:ext cx="8305800" cy="646331"/>
          </a:xfrm>
          <a:prstGeom prst="rect">
            <a:avLst/>
          </a:prstGeom>
        </p:spPr>
        <p:txBody>
          <a:bodyPr wrap="square">
            <a:spAutoFit/>
          </a:bodyPr>
          <a:lstStyle/>
          <a:p>
            <a:r>
              <a:rPr lang="en-US" dirty="0">
                <a:latin typeface="Times New Roman" pitchFamily="18" charset="0"/>
                <a:cs typeface="Times New Roman" pitchFamily="18" charset="0"/>
              </a:rPr>
              <a:t>Dissolution behavior of erythromycin </a:t>
            </a:r>
            <a:r>
              <a:rPr lang="en-US" dirty="0" err="1">
                <a:latin typeface="Times New Roman" pitchFamily="18" charset="0"/>
                <a:cs typeface="Times New Roman" pitchFamily="18" charset="0"/>
              </a:rPr>
              <a:t>dihydrate</a:t>
            </a:r>
            <a:r>
              <a:rPr lang="en-US" dirty="0">
                <a:latin typeface="Times New Roman" pitchFamily="18" charset="0"/>
                <a:cs typeface="Times New Roman" pitchFamily="18" charset="0"/>
              </a:rPr>
              <a:t>, monohydrate, and anhydrate in phosphate buffer (pH 7.5) at 37°C.</a:t>
            </a:r>
          </a:p>
        </p:txBody>
      </p:sp>
    </p:spTree>
    <p:extLst>
      <p:ext uri="{BB962C8B-B14F-4D97-AF65-F5344CB8AC3E}">
        <p14:creationId xmlns:p14="http://schemas.microsoft.com/office/powerpoint/2010/main" val="33351460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94861942"/>
              </p:ext>
            </p:extLst>
          </p:nvPr>
        </p:nvGraphicFramePr>
        <p:xfrm>
          <a:off x="304800" y="381000"/>
          <a:ext cx="8610600" cy="6317026"/>
        </p:xfrm>
        <a:graphic>
          <a:graphicData uri="http://schemas.openxmlformats.org/drawingml/2006/table">
            <a:tbl>
              <a:tblPr firstRow="1" firstCol="1" bandRow="1">
                <a:tableStyleId>{5C22544A-7EE6-4342-B048-85BDC9FD1C3A}</a:tableStyleId>
              </a:tblPr>
              <a:tblGrid>
                <a:gridCol w="3810000"/>
                <a:gridCol w="4800600"/>
              </a:tblGrid>
              <a:tr h="492586">
                <a:tc gridSpan="2">
                  <a:txBody>
                    <a:bodyPr/>
                    <a:lstStyle/>
                    <a:p>
                      <a:pPr marL="0" marR="0">
                        <a:lnSpc>
                          <a:spcPct val="115000"/>
                        </a:lnSpc>
                        <a:spcBef>
                          <a:spcPts val="0"/>
                        </a:spcBef>
                        <a:spcAft>
                          <a:spcPts val="1000"/>
                        </a:spcAft>
                      </a:pPr>
                      <a:r>
                        <a:rPr lang="en-US" sz="1600" dirty="0" smtClean="0">
                          <a:effectLst/>
                          <a:latin typeface="Times New Roman" pitchFamily="18" charset="0"/>
                          <a:cs typeface="Times New Roman" pitchFamily="18" charset="0"/>
                        </a:rPr>
                        <a:t> </a:t>
                      </a:r>
                      <a:r>
                        <a:rPr lang="en-US" sz="2400" dirty="0" smtClean="0">
                          <a:effectLst/>
                          <a:latin typeface="Times New Roman" pitchFamily="18" charset="0"/>
                          <a:cs typeface="Times New Roman" pitchFamily="18" charset="0"/>
                        </a:rPr>
                        <a:t>Common Excipients Used in Solid Drug Products</a:t>
                      </a:r>
                      <a:endParaRPr lang="en-US" sz="1400" dirty="0">
                        <a:effectLst/>
                        <a:latin typeface="Times New Roman" pitchFamily="18" charset="0"/>
                        <a:ea typeface="Calibri"/>
                        <a:cs typeface="Times New Roman" pitchFamily="18" charset="0"/>
                      </a:endParaRPr>
                    </a:p>
                  </a:txBody>
                  <a:tcPr marL="18888" marR="18888" marT="18888" marB="18888" anchor="ctr"/>
                </a:tc>
                <a:tc hMerge="1">
                  <a:txBody>
                    <a:bodyPr/>
                    <a:lstStyle/>
                    <a:p>
                      <a:endParaRPr lang="en-US" sz="3200" dirty="0">
                        <a:latin typeface="Times New Roman" pitchFamily="18" charset="0"/>
                        <a:cs typeface="Times New Roman" pitchFamily="18" charset="0"/>
                      </a:endParaRPr>
                    </a:p>
                  </a:txBody>
                  <a:tcPr marL="60442" marR="60442" marT="30221" marB="30221"/>
                </a:tc>
              </a:tr>
              <a:tr h="275754">
                <a:tc>
                  <a:txBody>
                    <a:bodyPr/>
                    <a:lstStyle/>
                    <a:p>
                      <a:pPr marL="0" marR="0">
                        <a:lnSpc>
                          <a:spcPct val="115000"/>
                        </a:lnSpc>
                        <a:spcBef>
                          <a:spcPts val="0"/>
                        </a:spcBef>
                        <a:spcAft>
                          <a:spcPts val="0"/>
                        </a:spcAft>
                      </a:pPr>
                      <a:r>
                        <a:rPr lang="en-US" sz="2000" dirty="0">
                          <a:effectLst/>
                          <a:latin typeface="Times New Roman" pitchFamily="18" charset="0"/>
                          <a:cs typeface="Times New Roman" pitchFamily="18" charset="0"/>
                        </a:rPr>
                        <a:t>Excipient</a:t>
                      </a:r>
                      <a:endParaRPr lang="en-US" sz="1800" dirty="0">
                        <a:effectLst/>
                        <a:latin typeface="Times New Roman" pitchFamily="18" charset="0"/>
                        <a:ea typeface="Calibri"/>
                        <a:cs typeface="Times New Roman" pitchFamily="18" charset="0"/>
                      </a:endParaRPr>
                    </a:p>
                  </a:txBody>
                  <a:tcPr marL="18888" marR="18888" marT="18888" marB="18888"/>
                </a:tc>
                <a:tc>
                  <a:txBody>
                    <a:bodyPr/>
                    <a:lstStyle/>
                    <a:p>
                      <a:pPr marL="0" marR="0">
                        <a:lnSpc>
                          <a:spcPct val="115000"/>
                        </a:lnSpc>
                        <a:spcBef>
                          <a:spcPts val="0"/>
                        </a:spcBef>
                        <a:spcAft>
                          <a:spcPts val="0"/>
                        </a:spcAft>
                      </a:pPr>
                      <a:r>
                        <a:rPr lang="en-US" sz="2000">
                          <a:effectLst/>
                          <a:latin typeface="Times New Roman" pitchFamily="18" charset="0"/>
                          <a:cs typeface="Times New Roman" pitchFamily="18" charset="0"/>
                        </a:rPr>
                        <a:t>Property in Dosage Form</a:t>
                      </a:r>
                      <a:endParaRPr lang="en-US" sz="1800">
                        <a:effectLst/>
                        <a:latin typeface="Times New Roman" pitchFamily="18" charset="0"/>
                        <a:ea typeface="Calibri"/>
                        <a:cs typeface="Times New Roman" pitchFamily="18" charset="0"/>
                      </a:endParaRPr>
                    </a:p>
                  </a:txBody>
                  <a:tcPr marL="18888" marR="18888" marT="18888" marB="18888"/>
                </a:tc>
              </a:tr>
              <a:tr h="275754">
                <a:tc>
                  <a:txBody>
                    <a:bodyPr/>
                    <a:lstStyle/>
                    <a:p>
                      <a:pPr marL="0" marR="0">
                        <a:lnSpc>
                          <a:spcPct val="115000"/>
                        </a:lnSpc>
                        <a:spcBef>
                          <a:spcPts val="0"/>
                        </a:spcBef>
                        <a:spcAft>
                          <a:spcPts val="0"/>
                        </a:spcAft>
                      </a:pPr>
                      <a:r>
                        <a:rPr lang="en-US" sz="2000" dirty="0">
                          <a:effectLst/>
                          <a:latin typeface="Times New Roman" pitchFamily="18" charset="0"/>
                          <a:cs typeface="Times New Roman" pitchFamily="18" charset="0"/>
                        </a:rPr>
                        <a:t>Lactose</a:t>
                      </a:r>
                      <a:endParaRPr lang="en-US" sz="1800" dirty="0">
                        <a:effectLst/>
                        <a:latin typeface="Times New Roman" pitchFamily="18" charset="0"/>
                        <a:ea typeface="Calibri"/>
                        <a:cs typeface="Times New Roman" pitchFamily="18" charset="0"/>
                      </a:endParaRPr>
                    </a:p>
                  </a:txBody>
                  <a:tcPr marL="18888" marR="18888" marT="18888" marB="18888"/>
                </a:tc>
                <a:tc>
                  <a:txBody>
                    <a:bodyPr/>
                    <a:lstStyle/>
                    <a:p>
                      <a:pPr marL="0" marR="0">
                        <a:lnSpc>
                          <a:spcPct val="115000"/>
                        </a:lnSpc>
                        <a:spcBef>
                          <a:spcPts val="0"/>
                        </a:spcBef>
                        <a:spcAft>
                          <a:spcPts val="0"/>
                        </a:spcAft>
                      </a:pPr>
                      <a:r>
                        <a:rPr lang="en-US" sz="2000">
                          <a:effectLst/>
                          <a:latin typeface="Times New Roman" pitchFamily="18" charset="0"/>
                          <a:cs typeface="Times New Roman" pitchFamily="18" charset="0"/>
                        </a:rPr>
                        <a:t>Diluent</a:t>
                      </a:r>
                      <a:endParaRPr lang="en-US" sz="1800">
                        <a:effectLst/>
                        <a:latin typeface="Times New Roman" pitchFamily="18" charset="0"/>
                        <a:ea typeface="Calibri"/>
                        <a:cs typeface="Times New Roman" pitchFamily="18" charset="0"/>
                      </a:endParaRPr>
                    </a:p>
                  </a:txBody>
                  <a:tcPr marL="18888" marR="18888" marT="18888" marB="18888"/>
                </a:tc>
              </a:tr>
              <a:tr h="275754">
                <a:tc>
                  <a:txBody>
                    <a:bodyPr/>
                    <a:lstStyle/>
                    <a:p>
                      <a:pPr marL="0" marR="0">
                        <a:lnSpc>
                          <a:spcPct val="115000"/>
                        </a:lnSpc>
                        <a:spcBef>
                          <a:spcPts val="0"/>
                        </a:spcBef>
                        <a:spcAft>
                          <a:spcPts val="0"/>
                        </a:spcAft>
                      </a:pPr>
                      <a:r>
                        <a:rPr lang="en-US" sz="2000" dirty="0">
                          <a:effectLst/>
                          <a:latin typeface="Times New Roman" pitchFamily="18" charset="0"/>
                          <a:cs typeface="Times New Roman" pitchFamily="18" charset="0"/>
                        </a:rPr>
                        <a:t>Dibasic calcium phosphate</a:t>
                      </a:r>
                      <a:endParaRPr lang="en-US" sz="1800" dirty="0">
                        <a:effectLst/>
                        <a:latin typeface="Times New Roman" pitchFamily="18" charset="0"/>
                        <a:ea typeface="Calibri"/>
                        <a:cs typeface="Times New Roman" pitchFamily="18" charset="0"/>
                      </a:endParaRPr>
                    </a:p>
                  </a:txBody>
                  <a:tcPr marL="18888" marR="18888" marT="18888" marB="18888"/>
                </a:tc>
                <a:tc>
                  <a:txBody>
                    <a:bodyPr/>
                    <a:lstStyle/>
                    <a:p>
                      <a:pPr marL="0" marR="0">
                        <a:lnSpc>
                          <a:spcPct val="115000"/>
                        </a:lnSpc>
                        <a:spcBef>
                          <a:spcPts val="0"/>
                        </a:spcBef>
                        <a:spcAft>
                          <a:spcPts val="0"/>
                        </a:spcAft>
                      </a:pPr>
                      <a:r>
                        <a:rPr lang="en-US" sz="2000">
                          <a:effectLst/>
                          <a:latin typeface="Times New Roman" pitchFamily="18" charset="0"/>
                          <a:cs typeface="Times New Roman" pitchFamily="18" charset="0"/>
                        </a:rPr>
                        <a:t>Diluent</a:t>
                      </a:r>
                      <a:endParaRPr lang="en-US" sz="1800">
                        <a:effectLst/>
                        <a:latin typeface="Times New Roman" pitchFamily="18" charset="0"/>
                        <a:ea typeface="Calibri"/>
                        <a:cs typeface="Times New Roman" pitchFamily="18" charset="0"/>
                      </a:endParaRPr>
                    </a:p>
                  </a:txBody>
                  <a:tcPr marL="18888" marR="18888" marT="18888" marB="18888"/>
                </a:tc>
              </a:tr>
              <a:tr h="275754">
                <a:tc>
                  <a:txBody>
                    <a:bodyPr/>
                    <a:lstStyle/>
                    <a:p>
                      <a:pPr marL="0" marR="0">
                        <a:lnSpc>
                          <a:spcPct val="115000"/>
                        </a:lnSpc>
                        <a:spcBef>
                          <a:spcPts val="0"/>
                        </a:spcBef>
                        <a:spcAft>
                          <a:spcPts val="0"/>
                        </a:spcAft>
                      </a:pPr>
                      <a:r>
                        <a:rPr lang="en-US" sz="2000" dirty="0">
                          <a:effectLst/>
                          <a:latin typeface="Times New Roman" pitchFamily="18" charset="0"/>
                          <a:cs typeface="Times New Roman" pitchFamily="18" charset="0"/>
                        </a:rPr>
                        <a:t>Starch</a:t>
                      </a:r>
                      <a:endParaRPr lang="en-US" sz="1800" dirty="0">
                        <a:effectLst/>
                        <a:latin typeface="Times New Roman" pitchFamily="18" charset="0"/>
                        <a:ea typeface="Calibri"/>
                        <a:cs typeface="Times New Roman" pitchFamily="18" charset="0"/>
                      </a:endParaRPr>
                    </a:p>
                  </a:txBody>
                  <a:tcPr marL="18888" marR="18888" marT="18888" marB="18888"/>
                </a:tc>
                <a:tc>
                  <a:txBody>
                    <a:bodyPr/>
                    <a:lstStyle/>
                    <a:p>
                      <a:pPr marL="0" marR="0">
                        <a:lnSpc>
                          <a:spcPct val="115000"/>
                        </a:lnSpc>
                        <a:spcBef>
                          <a:spcPts val="0"/>
                        </a:spcBef>
                        <a:spcAft>
                          <a:spcPts val="0"/>
                        </a:spcAft>
                      </a:pPr>
                      <a:r>
                        <a:rPr lang="en-US" sz="2000">
                          <a:effectLst/>
                          <a:latin typeface="Times New Roman" pitchFamily="18" charset="0"/>
                          <a:cs typeface="Times New Roman" pitchFamily="18" charset="0"/>
                        </a:rPr>
                        <a:t>Disintegrant, diluent</a:t>
                      </a:r>
                      <a:endParaRPr lang="en-US" sz="1800">
                        <a:effectLst/>
                        <a:latin typeface="Times New Roman" pitchFamily="18" charset="0"/>
                        <a:ea typeface="Calibri"/>
                        <a:cs typeface="Times New Roman" pitchFamily="18" charset="0"/>
                      </a:endParaRPr>
                    </a:p>
                  </a:txBody>
                  <a:tcPr marL="18888" marR="18888" marT="18888" marB="18888"/>
                </a:tc>
              </a:tr>
              <a:tr h="275754">
                <a:tc>
                  <a:txBody>
                    <a:bodyPr/>
                    <a:lstStyle/>
                    <a:p>
                      <a:pPr marL="0" marR="0">
                        <a:lnSpc>
                          <a:spcPct val="115000"/>
                        </a:lnSpc>
                        <a:spcBef>
                          <a:spcPts val="0"/>
                        </a:spcBef>
                        <a:spcAft>
                          <a:spcPts val="0"/>
                        </a:spcAft>
                      </a:pPr>
                      <a:r>
                        <a:rPr lang="en-US" sz="2000" dirty="0">
                          <a:effectLst/>
                          <a:latin typeface="Times New Roman" pitchFamily="18" charset="0"/>
                          <a:cs typeface="Times New Roman" pitchFamily="18" charset="0"/>
                        </a:rPr>
                        <a:t>Microcrystalline cellulose</a:t>
                      </a:r>
                      <a:endParaRPr lang="en-US" sz="1800" dirty="0">
                        <a:effectLst/>
                        <a:latin typeface="Times New Roman" pitchFamily="18" charset="0"/>
                        <a:ea typeface="Calibri"/>
                        <a:cs typeface="Times New Roman" pitchFamily="18" charset="0"/>
                      </a:endParaRPr>
                    </a:p>
                  </a:txBody>
                  <a:tcPr marL="18888" marR="18888" marT="18888" marB="18888"/>
                </a:tc>
                <a:tc>
                  <a:txBody>
                    <a:bodyPr/>
                    <a:lstStyle/>
                    <a:p>
                      <a:pPr marL="0" marR="0">
                        <a:lnSpc>
                          <a:spcPct val="115000"/>
                        </a:lnSpc>
                        <a:spcBef>
                          <a:spcPts val="0"/>
                        </a:spcBef>
                        <a:spcAft>
                          <a:spcPts val="0"/>
                        </a:spcAft>
                      </a:pPr>
                      <a:r>
                        <a:rPr lang="en-US" sz="2000">
                          <a:effectLst/>
                          <a:latin typeface="Times New Roman" pitchFamily="18" charset="0"/>
                          <a:cs typeface="Times New Roman" pitchFamily="18" charset="0"/>
                        </a:rPr>
                        <a:t>Disintegrant, diluent</a:t>
                      </a:r>
                      <a:endParaRPr lang="en-US" sz="1800">
                        <a:effectLst/>
                        <a:latin typeface="Times New Roman" pitchFamily="18" charset="0"/>
                        <a:ea typeface="Calibri"/>
                        <a:cs typeface="Times New Roman" pitchFamily="18" charset="0"/>
                      </a:endParaRPr>
                    </a:p>
                  </a:txBody>
                  <a:tcPr marL="18888" marR="18888" marT="18888" marB="18888"/>
                </a:tc>
              </a:tr>
              <a:tr h="275754">
                <a:tc>
                  <a:txBody>
                    <a:bodyPr/>
                    <a:lstStyle/>
                    <a:p>
                      <a:pPr marL="0" marR="0">
                        <a:lnSpc>
                          <a:spcPct val="115000"/>
                        </a:lnSpc>
                        <a:spcBef>
                          <a:spcPts val="0"/>
                        </a:spcBef>
                        <a:spcAft>
                          <a:spcPts val="0"/>
                        </a:spcAft>
                      </a:pPr>
                      <a:r>
                        <a:rPr lang="en-US" sz="2000" dirty="0">
                          <a:effectLst/>
                          <a:latin typeface="Times New Roman" pitchFamily="18" charset="0"/>
                          <a:cs typeface="Times New Roman" pitchFamily="18" charset="0"/>
                        </a:rPr>
                        <a:t>Magnesium stearate</a:t>
                      </a:r>
                      <a:endParaRPr lang="en-US" sz="1800" dirty="0">
                        <a:effectLst/>
                        <a:latin typeface="Times New Roman" pitchFamily="18" charset="0"/>
                        <a:ea typeface="Calibri"/>
                        <a:cs typeface="Times New Roman" pitchFamily="18" charset="0"/>
                      </a:endParaRPr>
                    </a:p>
                  </a:txBody>
                  <a:tcPr marL="18888" marR="18888" marT="18888" marB="18888"/>
                </a:tc>
                <a:tc>
                  <a:txBody>
                    <a:bodyPr/>
                    <a:lstStyle/>
                    <a:p>
                      <a:pPr marL="0" marR="0">
                        <a:lnSpc>
                          <a:spcPct val="115000"/>
                        </a:lnSpc>
                        <a:spcBef>
                          <a:spcPts val="0"/>
                        </a:spcBef>
                        <a:spcAft>
                          <a:spcPts val="0"/>
                        </a:spcAft>
                      </a:pPr>
                      <a:r>
                        <a:rPr lang="en-US" sz="2000" dirty="0">
                          <a:effectLst/>
                          <a:latin typeface="Times New Roman" pitchFamily="18" charset="0"/>
                          <a:cs typeface="Times New Roman" pitchFamily="18" charset="0"/>
                        </a:rPr>
                        <a:t>Lubricant</a:t>
                      </a:r>
                      <a:endParaRPr lang="en-US" sz="1800" dirty="0">
                        <a:effectLst/>
                        <a:latin typeface="Times New Roman" pitchFamily="18" charset="0"/>
                        <a:ea typeface="Calibri"/>
                        <a:cs typeface="Times New Roman" pitchFamily="18" charset="0"/>
                      </a:endParaRPr>
                    </a:p>
                  </a:txBody>
                  <a:tcPr marL="18888" marR="18888" marT="18888" marB="18888"/>
                </a:tc>
              </a:tr>
              <a:tr h="275754">
                <a:tc>
                  <a:txBody>
                    <a:bodyPr/>
                    <a:lstStyle/>
                    <a:p>
                      <a:pPr marL="0" marR="0">
                        <a:lnSpc>
                          <a:spcPct val="115000"/>
                        </a:lnSpc>
                        <a:spcBef>
                          <a:spcPts val="0"/>
                        </a:spcBef>
                        <a:spcAft>
                          <a:spcPts val="0"/>
                        </a:spcAft>
                      </a:pPr>
                      <a:r>
                        <a:rPr lang="en-US" sz="2000" dirty="0">
                          <a:effectLst/>
                          <a:latin typeface="Times New Roman" pitchFamily="18" charset="0"/>
                          <a:cs typeface="Times New Roman" pitchFamily="18" charset="0"/>
                        </a:rPr>
                        <a:t>Stearic acid</a:t>
                      </a:r>
                      <a:endParaRPr lang="en-US" sz="1800" dirty="0">
                        <a:effectLst/>
                        <a:latin typeface="Times New Roman" pitchFamily="18" charset="0"/>
                        <a:ea typeface="Calibri"/>
                        <a:cs typeface="Times New Roman" pitchFamily="18" charset="0"/>
                      </a:endParaRPr>
                    </a:p>
                  </a:txBody>
                  <a:tcPr marL="18888" marR="18888" marT="18888" marB="18888"/>
                </a:tc>
                <a:tc>
                  <a:txBody>
                    <a:bodyPr/>
                    <a:lstStyle/>
                    <a:p>
                      <a:pPr marL="0" marR="0">
                        <a:lnSpc>
                          <a:spcPct val="115000"/>
                        </a:lnSpc>
                        <a:spcBef>
                          <a:spcPts val="0"/>
                        </a:spcBef>
                        <a:spcAft>
                          <a:spcPts val="0"/>
                        </a:spcAft>
                      </a:pPr>
                      <a:r>
                        <a:rPr lang="en-US" sz="2000" dirty="0">
                          <a:effectLst/>
                          <a:latin typeface="Times New Roman" pitchFamily="18" charset="0"/>
                          <a:cs typeface="Times New Roman" pitchFamily="18" charset="0"/>
                        </a:rPr>
                        <a:t>Lubricant</a:t>
                      </a:r>
                      <a:endParaRPr lang="en-US" sz="1800" dirty="0">
                        <a:effectLst/>
                        <a:latin typeface="Times New Roman" pitchFamily="18" charset="0"/>
                        <a:ea typeface="Calibri"/>
                        <a:cs typeface="Times New Roman" pitchFamily="18" charset="0"/>
                      </a:endParaRPr>
                    </a:p>
                  </a:txBody>
                  <a:tcPr marL="18888" marR="18888" marT="18888" marB="18888"/>
                </a:tc>
              </a:tr>
              <a:tr h="275754">
                <a:tc>
                  <a:txBody>
                    <a:bodyPr/>
                    <a:lstStyle/>
                    <a:p>
                      <a:pPr marL="0" marR="0">
                        <a:lnSpc>
                          <a:spcPct val="115000"/>
                        </a:lnSpc>
                        <a:spcBef>
                          <a:spcPts val="0"/>
                        </a:spcBef>
                        <a:spcAft>
                          <a:spcPts val="0"/>
                        </a:spcAft>
                      </a:pPr>
                      <a:r>
                        <a:rPr lang="en-US" sz="2000">
                          <a:effectLst/>
                          <a:latin typeface="Times New Roman" pitchFamily="18" charset="0"/>
                          <a:cs typeface="Times New Roman" pitchFamily="18" charset="0"/>
                        </a:rPr>
                        <a:t>Hydrogenated vegetable oil</a:t>
                      </a:r>
                      <a:endParaRPr lang="en-US" sz="1800">
                        <a:effectLst/>
                        <a:latin typeface="Times New Roman" pitchFamily="18" charset="0"/>
                        <a:ea typeface="Calibri"/>
                        <a:cs typeface="Times New Roman" pitchFamily="18" charset="0"/>
                      </a:endParaRPr>
                    </a:p>
                  </a:txBody>
                  <a:tcPr marL="18888" marR="18888" marT="18888" marB="18888"/>
                </a:tc>
                <a:tc>
                  <a:txBody>
                    <a:bodyPr/>
                    <a:lstStyle/>
                    <a:p>
                      <a:pPr marL="0" marR="0">
                        <a:lnSpc>
                          <a:spcPct val="115000"/>
                        </a:lnSpc>
                        <a:spcBef>
                          <a:spcPts val="0"/>
                        </a:spcBef>
                        <a:spcAft>
                          <a:spcPts val="0"/>
                        </a:spcAft>
                      </a:pPr>
                      <a:r>
                        <a:rPr lang="en-US" sz="2000" dirty="0">
                          <a:effectLst/>
                          <a:latin typeface="Times New Roman" pitchFamily="18" charset="0"/>
                          <a:cs typeface="Times New Roman" pitchFamily="18" charset="0"/>
                        </a:rPr>
                        <a:t>Lubricant</a:t>
                      </a:r>
                      <a:endParaRPr lang="en-US" sz="1800" dirty="0">
                        <a:effectLst/>
                        <a:latin typeface="Times New Roman" pitchFamily="18" charset="0"/>
                        <a:ea typeface="Calibri"/>
                        <a:cs typeface="Times New Roman" pitchFamily="18" charset="0"/>
                      </a:endParaRPr>
                    </a:p>
                  </a:txBody>
                  <a:tcPr marL="18888" marR="18888" marT="18888" marB="18888"/>
                </a:tc>
              </a:tr>
              <a:tr h="275754">
                <a:tc>
                  <a:txBody>
                    <a:bodyPr/>
                    <a:lstStyle/>
                    <a:p>
                      <a:pPr marL="0" marR="0">
                        <a:lnSpc>
                          <a:spcPct val="115000"/>
                        </a:lnSpc>
                        <a:spcBef>
                          <a:spcPts val="0"/>
                        </a:spcBef>
                        <a:spcAft>
                          <a:spcPts val="0"/>
                        </a:spcAft>
                      </a:pPr>
                      <a:r>
                        <a:rPr lang="en-US" sz="2000">
                          <a:effectLst/>
                          <a:latin typeface="Times New Roman" pitchFamily="18" charset="0"/>
                          <a:cs typeface="Times New Roman" pitchFamily="18" charset="0"/>
                        </a:rPr>
                        <a:t>Talc </a:t>
                      </a:r>
                      <a:endParaRPr lang="en-US" sz="1800">
                        <a:effectLst/>
                        <a:latin typeface="Times New Roman" pitchFamily="18" charset="0"/>
                        <a:ea typeface="Calibri"/>
                        <a:cs typeface="Times New Roman" pitchFamily="18" charset="0"/>
                      </a:endParaRPr>
                    </a:p>
                  </a:txBody>
                  <a:tcPr marL="18888" marR="18888" marT="18888" marB="18888"/>
                </a:tc>
                <a:tc>
                  <a:txBody>
                    <a:bodyPr/>
                    <a:lstStyle/>
                    <a:p>
                      <a:pPr marL="0" marR="0">
                        <a:lnSpc>
                          <a:spcPct val="115000"/>
                        </a:lnSpc>
                        <a:spcBef>
                          <a:spcPts val="0"/>
                        </a:spcBef>
                        <a:spcAft>
                          <a:spcPts val="0"/>
                        </a:spcAft>
                      </a:pPr>
                      <a:r>
                        <a:rPr lang="en-US" sz="2000" dirty="0">
                          <a:effectLst/>
                          <a:latin typeface="Times New Roman" pitchFamily="18" charset="0"/>
                          <a:cs typeface="Times New Roman" pitchFamily="18" charset="0"/>
                        </a:rPr>
                        <a:t>Lubricant</a:t>
                      </a:r>
                      <a:endParaRPr lang="en-US" sz="1800" dirty="0">
                        <a:effectLst/>
                        <a:latin typeface="Times New Roman" pitchFamily="18" charset="0"/>
                        <a:ea typeface="Calibri"/>
                        <a:cs typeface="Times New Roman" pitchFamily="18" charset="0"/>
                      </a:endParaRPr>
                    </a:p>
                  </a:txBody>
                  <a:tcPr marL="18888" marR="18888" marT="18888" marB="18888"/>
                </a:tc>
              </a:tr>
              <a:tr h="275754">
                <a:tc>
                  <a:txBody>
                    <a:bodyPr/>
                    <a:lstStyle/>
                    <a:p>
                      <a:pPr marL="0" marR="0">
                        <a:lnSpc>
                          <a:spcPct val="115000"/>
                        </a:lnSpc>
                        <a:spcBef>
                          <a:spcPts val="0"/>
                        </a:spcBef>
                        <a:spcAft>
                          <a:spcPts val="0"/>
                        </a:spcAft>
                      </a:pPr>
                      <a:r>
                        <a:rPr lang="en-US" sz="2000">
                          <a:effectLst/>
                          <a:latin typeface="Times New Roman" pitchFamily="18" charset="0"/>
                          <a:cs typeface="Times New Roman" pitchFamily="18" charset="0"/>
                        </a:rPr>
                        <a:t>Sucrose (solution)</a:t>
                      </a:r>
                      <a:endParaRPr lang="en-US" sz="1800">
                        <a:effectLst/>
                        <a:latin typeface="Times New Roman" pitchFamily="18" charset="0"/>
                        <a:ea typeface="Calibri"/>
                        <a:cs typeface="Times New Roman" pitchFamily="18" charset="0"/>
                      </a:endParaRPr>
                    </a:p>
                  </a:txBody>
                  <a:tcPr marL="18888" marR="18888" marT="18888" marB="18888"/>
                </a:tc>
                <a:tc>
                  <a:txBody>
                    <a:bodyPr/>
                    <a:lstStyle/>
                    <a:p>
                      <a:pPr marL="0" marR="0">
                        <a:lnSpc>
                          <a:spcPct val="115000"/>
                        </a:lnSpc>
                        <a:spcBef>
                          <a:spcPts val="0"/>
                        </a:spcBef>
                        <a:spcAft>
                          <a:spcPts val="0"/>
                        </a:spcAft>
                      </a:pPr>
                      <a:r>
                        <a:rPr lang="en-US" sz="2000" dirty="0">
                          <a:effectLst/>
                          <a:latin typeface="Times New Roman" pitchFamily="18" charset="0"/>
                          <a:cs typeface="Times New Roman" pitchFamily="18" charset="0"/>
                        </a:rPr>
                        <a:t>Granulating agent</a:t>
                      </a:r>
                      <a:endParaRPr lang="en-US" sz="1800" dirty="0">
                        <a:effectLst/>
                        <a:latin typeface="Times New Roman" pitchFamily="18" charset="0"/>
                        <a:ea typeface="Calibri"/>
                        <a:cs typeface="Times New Roman" pitchFamily="18" charset="0"/>
                      </a:endParaRPr>
                    </a:p>
                  </a:txBody>
                  <a:tcPr marL="18888" marR="18888" marT="18888" marB="18888"/>
                </a:tc>
              </a:tr>
              <a:tr h="275754">
                <a:tc>
                  <a:txBody>
                    <a:bodyPr/>
                    <a:lstStyle/>
                    <a:p>
                      <a:pPr marL="0" marR="0">
                        <a:lnSpc>
                          <a:spcPct val="115000"/>
                        </a:lnSpc>
                        <a:spcBef>
                          <a:spcPts val="0"/>
                        </a:spcBef>
                        <a:spcAft>
                          <a:spcPts val="0"/>
                        </a:spcAft>
                      </a:pPr>
                      <a:r>
                        <a:rPr lang="en-US" sz="2000">
                          <a:effectLst/>
                          <a:latin typeface="Times New Roman" pitchFamily="18" charset="0"/>
                          <a:cs typeface="Times New Roman" pitchFamily="18" charset="0"/>
                        </a:rPr>
                        <a:t>Polyvinyl pyrrolidone (solution)</a:t>
                      </a:r>
                      <a:endParaRPr lang="en-US" sz="1800">
                        <a:effectLst/>
                        <a:latin typeface="Times New Roman" pitchFamily="18" charset="0"/>
                        <a:ea typeface="Calibri"/>
                        <a:cs typeface="Times New Roman" pitchFamily="18" charset="0"/>
                      </a:endParaRPr>
                    </a:p>
                  </a:txBody>
                  <a:tcPr marL="18888" marR="18888" marT="18888" marB="18888"/>
                </a:tc>
                <a:tc>
                  <a:txBody>
                    <a:bodyPr/>
                    <a:lstStyle/>
                    <a:p>
                      <a:pPr marL="0" marR="0">
                        <a:lnSpc>
                          <a:spcPct val="115000"/>
                        </a:lnSpc>
                        <a:spcBef>
                          <a:spcPts val="0"/>
                        </a:spcBef>
                        <a:spcAft>
                          <a:spcPts val="0"/>
                        </a:spcAft>
                      </a:pPr>
                      <a:r>
                        <a:rPr lang="en-US" sz="2000" dirty="0">
                          <a:effectLst/>
                          <a:latin typeface="Times New Roman" pitchFamily="18" charset="0"/>
                          <a:cs typeface="Times New Roman" pitchFamily="18" charset="0"/>
                        </a:rPr>
                        <a:t>Granulating agent</a:t>
                      </a:r>
                      <a:endParaRPr lang="en-US" sz="1800" dirty="0">
                        <a:effectLst/>
                        <a:latin typeface="Times New Roman" pitchFamily="18" charset="0"/>
                        <a:ea typeface="Calibri"/>
                        <a:cs typeface="Times New Roman" pitchFamily="18" charset="0"/>
                      </a:endParaRPr>
                    </a:p>
                  </a:txBody>
                  <a:tcPr marL="18888" marR="18888" marT="18888" marB="18888"/>
                </a:tc>
              </a:tr>
              <a:tr h="275754">
                <a:tc>
                  <a:txBody>
                    <a:bodyPr/>
                    <a:lstStyle/>
                    <a:p>
                      <a:pPr marL="0" marR="0">
                        <a:lnSpc>
                          <a:spcPct val="115000"/>
                        </a:lnSpc>
                        <a:spcBef>
                          <a:spcPts val="0"/>
                        </a:spcBef>
                        <a:spcAft>
                          <a:spcPts val="0"/>
                        </a:spcAft>
                      </a:pPr>
                      <a:r>
                        <a:rPr lang="en-US" sz="2000">
                          <a:effectLst/>
                          <a:latin typeface="Times New Roman" pitchFamily="18" charset="0"/>
                          <a:cs typeface="Times New Roman" pitchFamily="18" charset="0"/>
                        </a:rPr>
                        <a:t>Hydroxypropylmethylcellulose</a:t>
                      </a:r>
                      <a:endParaRPr lang="en-US" sz="1800">
                        <a:effectLst/>
                        <a:latin typeface="Times New Roman" pitchFamily="18" charset="0"/>
                        <a:ea typeface="Calibri"/>
                        <a:cs typeface="Times New Roman" pitchFamily="18" charset="0"/>
                      </a:endParaRPr>
                    </a:p>
                  </a:txBody>
                  <a:tcPr marL="18888" marR="18888" marT="18888" marB="18888"/>
                </a:tc>
                <a:tc>
                  <a:txBody>
                    <a:bodyPr/>
                    <a:lstStyle/>
                    <a:p>
                      <a:pPr marL="0" marR="0">
                        <a:lnSpc>
                          <a:spcPct val="115000"/>
                        </a:lnSpc>
                        <a:spcBef>
                          <a:spcPts val="0"/>
                        </a:spcBef>
                        <a:spcAft>
                          <a:spcPts val="0"/>
                        </a:spcAft>
                      </a:pPr>
                      <a:r>
                        <a:rPr lang="en-US" sz="2000" dirty="0">
                          <a:effectLst/>
                          <a:latin typeface="Times New Roman" pitchFamily="18" charset="0"/>
                          <a:cs typeface="Times New Roman" pitchFamily="18" charset="0"/>
                        </a:rPr>
                        <a:t>Tablet-coating agent</a:t>
                      </a:r>
                      <a:endParaRPr lang="en-US" sz="1800" dirty="0">
                        <a:effectLst/>
                        <a:latin typeface="Times New Roman" pitchFamily="18" charset="0"/>
                        <a:ea typeface="Calibri"/>
                        <a:cs typeface="Times New Roman" pitchFamily="18" charset="0"/>
                      </a:endParaRPr>
                    </a:p>
                  </a:txBody>
                  <a:tcPr marL="18888" marR="18888" marT="18888" marB="18888"/>
                </a:tc>
              </a:tr>
              <a:tr h="275754">
                <a:tc>
                  <a:txBody>
                    <a:bodyPr/>
                    <a:lstStyle/>
                    <a:p>
                      <a:pPr marL="0" marR="0">
                        <a:lnSpc>
                          <a:spcPct val="115000"/>
                        </a:lnSpc>
                        <a:spcBef>
                          <a:spcPts val="0"/>
                        </a:spcBef>
                        <a:spcAft>
                          <a:spcPts val="0"/>
                        </a:spcAft>
                      </a:pPr>
                      <a:r>
                        <a:rPr lang="en-US" sz="2000">
                          <a:effectLst/>
                          <a:latin typeface="Times New Roman" pitchFamily="18" charset="0"/>
                          <a:cs typeface="Times New Roman" pitchFamily="18" charset="0"/>
                        </a:rPr>
                        <a:t>Titinium dioxide</a:t>
                      </a:r>
                      <a:endParaRPr lang="en-US" sz="1800">
                        <a:effectLst/>
                        <a:latin typeface="Times New Roman" pitchFamily="18" charset="0"/>
                        <a:ea typeface="Calibri"/>
                        <a:cs typeface="Times New Roman" pitchFamily="18" charset="0"/>
                      </a:endParaRPr>
                    </a:p>
                  </a:txBody>
                  <a:tcPr marL="18888" marR="18888" marT="18888" marB="18888"/>
                </a:tc>
                <a:tc>
                  <a:txBody>
                    <a:bodyPr/>
                    <a:lstStyle/>
                    <a:p>
                      <a:pPr marL="0" marR="0">
                        <a:lnSpc>
                          <a:spcPct val="115000"/>
                        </a:lnSpc>
                        <a:spcBef>
                          <a:spcPts val="0"/>
                        </a:spcBef>
                        <a:spcAft>
                          <a:spcPts val="0"/>
                        </a:spcAft>
                      </a:pPr>
                      <a:r>
                        <a:rPr lang="en-US" sz="2000" dirty="0">
                          <a:effectLst/>
                          <a:latin typeface="Times New Roman" pitchFamily="18" charset="0"/>
                          <a:cs typeface="Times New Roman" pitchFamily="18" charset="0"/>
                        </a:rPr>
                        <a:t>Combined with dye as colored coating</a:t>
                      </a:r>
                      <a:endParaRPr lang="en-US" sz="1800" dirty="0">
                        <a:effectLst/>
                        <a:latin typeface="Times New Roman" pitchFamily="18" charset="0"/>
                        <a:ea typeface="Calibri"/>
                        <a:cs typeface="Times New Roman" pitchFamily="18" charset="0"/>
                      </a:endParaRPr>
                    </a:p>
                  </a:txBody>
                  <a:tcPr marL="18888" marR="18888" marT="18888" marB="18888"/>
                </a:tc>
              </a:tr>
              <a:tr h="275754">
                <a:tc>
                  <a:txBody>
                    <a:bodyPr/>
                    <a:lstStyle/>
                    <a:p>
                      <a:pPr marL="0" marR="0">
                        <a:lnSpc>
                          <a:spcPct val="115000"/>
                        </a:lnSpc>
                        <a:spcBef>
                          <a:spcPts val="0"/>
                        </a:spcBef>
                        <a:spcAft>
                          <a:spcPts val="0"/>
                        </a:spcAft>
                      </a:pPr>
                      <a:r>
                        <a:rPr lang="en-US" sz="2000">
                          <a:effectLst/>
                          <a:latin typeface="Times New Roman" pitchFamily="18" charset="0"/>
                          <a:cs typeface="Times New Roman" pitchFamily="18" charset="0"/>
                        </a:rPr>
                        <a:t>Methylcellulose </a:t>
                      </a:r>
                      <a:endParaRPr lang="en-US" sz="1800">
                        <a:effectLst/>
                        <a:latin typeface="Times New Roman" pitchFamily="18" charset="0"/>
                        <a:ea typeface="Calibri"/>
                        <a:cs typeface="Times New Roman" pitchFamily="18" charset="0"/>
                      </a:endParaRPr>
                    </a:p>
                  </a:txBody>
                  <a:tcPr marL="18888" marR="18888" marT="18888" marB="18888"/>
                </a:tc>
                <a:tc>
                  <a:txBody>
                    <a:bodyPr/>
                    <a:lstStyle/>
                    <a:p>
                      <a:pPr marL="0" marR="0">
                        <a:lnSpc>
                          <a:spcPct val="115000"/>
                        </a:lnSpc>
                        <a:spcBef>
                          <a:spcPts val="0"/>
                        </a:spcBef>
                        <a:spcAft>
                          <a:spcPts val="0"/>
                        </a:spcAft>
                      </a:pPr>
                      <a:r>
                        <a:rPr lang="en-US" sz="2000" dirty="0">
                          <a:effectLst/>
                          <a:latin typeface="Times New Roman" pitchFamily="18" charset="0"/>
                          <a:cs typeface="Times New Roman" pitchFamily="18" charset="0"/>
                        </a:rPr>
                        <a:t>Coating or granulating agent</a:t>
                      </a:r>
                      <a:endParaRPr lang="en-US" sz="1800" dirty="0">
                        <a:effectLst/>
                        <a:latin typeface="Times New Roman" pitchFamily="18" charset="0"/>
                        <a:ea typeface="Calibri"/>
                        <a:cs typeface="Times New Roman" pitchFamily="18" charset="0"/>
                      </a:endParaRPr>
                    </a:p>
                  </a:txBody>
                  <a:tcPr marL="18888" marR="18888" marT="18888" marB="18888"/>
                </a:tc>
              </a:tr>
              <a:tr h="275754">
                <a:tc>
                  <a:txBody>
                    <a:bodyPr/>
                    <a:lstStyle/>
                    <a:p>
                      <a:pPr marL="0" marR="0">
                        <a:lnSpc>
                          <a:spcPct val="115000"/>
                        </a:lnSpc>
                        <a:spcBef>
                          <a:spcPts val="0"/>
                        </a:spcBef>
                        <a:spcAft>
                          <a:spcPts val="0"/>
                        </a:spcAft>
                      </a:pPr>
                      <a:r>
                        <a:rPr lang="en-US" sz="2000">
                          <a:effectLst/>
                          <a:latin typeface="Times New Roman" pitchFamily="18" charset="0"/>
                          <a:cs typeface="Times New Roman" pitchFamily="18" charset="0"/>
                        </a:rPr>
                        <a:t>Cellulose acetate phthalate</a:t>
                      </a:r>
                      <a:endParaRPr lang="en-US" sz="1800">
                        <a:effectLst/>
                        <a:latin typeface="Times New Roman" pitchFamily="18" charset="0"/>
                        <a:ea typeface="Calibri"/>
                        <a:cs typeface="Times New Roman" pitchFamily="18" charset="0"/>
                      </a:endParaRPr>
                    </a:p>
                  </a:txBody>
                  <a:tcPr marL="18888" marR="18888" marT="18888" marB="18888"/>
                </a:tc>
                <a:tc>
                  <a:txBody>
                    <a:bodyPr/>
                    <a:lstStyle/>
                    <a:p>
                      <a:pPr marL="0" marR="0">
                        <a:lnSpc>
                          <a:spcPct val="115000"/>
                        </a:lnSpc>
                        <a:spcBef>
                          <a:spcPts val="0"/>
                        </a:spcBef>
                        <a:spcAft>
                          <a:spcPts val="0"/>
                        </a:spcAft>
                      </a:pPr>
                      <a:r>
                        <a:rPr lang="en-US" sz="2000" dirty="0">
                          <a:effectLst/>
                          <a:latin typeface="Times New Roman" pitchFamily="18" charset="0"/>
                          <a:cs typeface="Times New Roman" pitchFamily="18" charset="0"/>
                        </a:rPr>
                        <a:t>Enteric coating agent</a:t>
                      </a:r>
                      <a:endParaRPr lang="en-US" sz="1800" dirty="0">
                        <a:effectLst/>
                        <a:latin typeface="Times New Roman" pitchFamily="18" charset="0"/>
                        <a:ea typeface="Calibri"/>
                        <a:cs typeface="Times New Roman" pitchFamily="18" charset="0"/>
                      </a:endParaRPr>
                    </a:p>
                  </a:txBody>
                  <a:tcPr marL="18888" marR="18888" marT="18888" marB="18888"/>
                </a:tc>
              </a:tr>
            </a:tbl>
          </a:graphicData>
        </a:graphic>
      </p:graphicFrame>
      <p:sp>
        <p:nvSpPr>
          <p:cNvPr id="3" name="Rectangle 1"/>
          <p:cNvSpPr>
            <a:spLocks noChangeArrowheads="1"/>
          </p:cNvSpPr>
          <p:nvPr/>
        </p:nvSpPr>
        <p:spPr bwMode="auto">
          <a:xfrm>
            <a:off x="2127250" y="26638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3288961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8458345"/>
              </p:ext>
            </p:extLst>
          </p:nvPr>
        </p:nvGraphicFramePr>
        <p:xfrm>
          <a:off x="152400" y="152400"/>
          <a:ext cx="8763000" cy="6538637"/>
        </p:xfrm>
        <a:graphic>
          <a:graphicData uri="http://schemas.openxmlformats.org/drawingml/2006/table">
            <a:tbl>
              <a:tblPr firstRow="1" firstCol="1" bandRow="1">
                <a:tableStyleId>{5C22544A-7EE6-4342-B048-85BDC9FD1C3A}</a:tableStyleId>
              </a:tblPr>
              <a:tblGrid>
                <a:gridCol w="4381500"/>
                <a:gridCol w="4381500"/>
              </a:tblGrid>
              <a:tr h="504301">
                <a:tc gridSpan="2">
                  <a:txBody>
                    <a:bodyPr/>
                    <a:lstStyle/>
                    <a:p>
                      <a:pPr marL="0" marR="0">
                        <a:lnSpc>
                          <a:spcPct val="115000"/>
                        </a:lnSpc>
                        <a:spcBef>
                          <a:spcPts val="0"/>
                        </a:spcBef>
                        <a:spcAft>
                          <a:spcPts val="1000"/>
                        </a:spcAft>
                      </a:pPr>
                      <a:r>
                        <a:rPr lang="en-US" sz="1800" dirty="0" smtClean="0">
                          <a:effectLst/>
                          <a:latin typeface="Times New Roman" pitchFamily="18" charset="0"/>
                          <a:cs typeface="Times New Roman" pitchFamily="18" charset="0"/>
                        </a:rPr>
                        <a:t> Common Excipients Used in Oral Liquid Drug Products</a:t>
                      </a:r>
                      <a:endParaRPr lang="en-US" sz="1600" dirty="0">
                        <a:effectLst/>
                        <a:latin typeface="Times New Roman" pitchFamily="18" charset="0"/>
                        <a:ea typeface="Calibri"/>
                        <a:cs typeface="Times New Roman" pitchFamily="18" charset="0"/>
                      </a:endParaRPr>
                    </a:p>
                  </a:txBody>
                  <a:tcPr marL="18539" marR="18539" marT="18539" marB="18539" anchor="ctr"/>
                </a:tc>
                <a:tc hMerge="1">
                  <a:txBody>
                    <a:bodyPr/>
                    <a:lstStyle/>
                    <a:p>
                      <a:endParaRPr lang="en-US" sz="1200" dirty="0"/>
                    </a:p>
                  </a:txBody>
                  <a:tcPr marL="59325" marR="59325" marT="29662" marB="29662"/>
                </a:tc>
              </a:tr>
              <a:tr h="394047">
                <a:tc>
                  <a:txBody>
                    <a:bodyPr/>
                    <a:lstStyle/>
                    <a:p>
                      <a:endParaRPr lang="en-US" sz="3600" dirty="0">
                        <a:latin typeface="Times New Roman" pitchFamily="18" charset="0"/>
                        <a:cs typeface="Times New Roman" pitchFamily="18" charset="0"/>
                      </a:endParaRPr>
                    </a:p>
                  </a:txBody>
                  <a:tcPr marL="0" marR="0" marT="0" marB="0" anchor="ctr"/>
                </a:tc>
                <a:tc>
                  <a:txBody>
                    <a:bodyPr/>
                    <a:lstStyle/>
                    <a:p>
                      <a:endParaRPr lang="en-US" sz="3600">
                        <a:latin typeface="Times New Roman" pitchFamily="18" charset="0"/>
                        <a:cs typeface="Times New Roman" pitchFamily="18" charset="0"/>
                      </a:endParaRPr>
                    </a:p>
                  </a:txBody>
                  <a:tcPr marL="59325" marR="59325" marT="29662" marB="29662"/>
                </a:tc>
              </a:tr>
              <a:tr h="282311">
                <a:tc>
                  <a:txBody>
                    <a:bodyPr/>
                    <a:lstStyle/>
                    <a:p>
                      <a:pPr marL="0" marR="0">
                        <a:lnSpc>
                          <a:spcPct val="115000"/>
                        </a:lnSpc>
                        <a:spcBef>
                          <a:spcPts val="0"/>
                        </a:spcBef>
                        <a:spcAft>
                          <a:spcPts val="0"/>
                        </a:spcAft>
                      </a:pPr>
                      <a:r>
                        <a:rPr lang="en-US" sz="1800" dirty="0">
                          <a:effectLst/>
                          <a:latin typeface="Times New Roman" pitchFamily="18" charset="0"/>
                          <a:cs typeface="Times New Roman" pitchFamily="18" charset="0"/>
                        </a:rPr>
                        <a:t>Excipient</a:t>
                      </a:r>
                      <a:endParaRPr lang="en-US" sz="1600" dirty="0">
                        <a:effectLst/>
                        <a:latin typeface="Times New Roman" pitchFamily="18" charset="0"/>
                        <a:ea typeface="Calibri"/>
                        <a:cs typeface="Times New Roman" pitchFamily="18" charset="0"/>
                      </a:endParaRPr>
                    </a:p>
                  </a:txBody>
                  <a:tcPr marL="18539" marR="18539" marT="18539" marB="18539"/>
                </a:tc>
                <a:tc>
                  <a:txBody>
                    <a:bodyPr/>
                    <a:lstStyle/>
                    <a:p>
                      <a:pPr marL="0" marR="0">
                        <a:lnSpc>
                          <a:spcPct val="115000"/>
                        </a:lnSpc>
                        <a:spcBef>
                          <a:spcPts val="0"/>
                        </a:spcBef>
                        <a:spcAft>
                          <a:spcPts val="0"/>
                        </a:spcAft>
                      </a:pPr>
                      <a:r>
                        <a:rPr lang="en-US" sz="2000" dirty="0">
                          <a:effectLst/>
                          <a:latin typeface="Times New Roman" pitchFamily="18" charset="0"/>
                          <a:cs typeface="Times New Roman" pitchFamily="18" charset="0"/>
                        </a:rPr>
                        <a:t>Property in Dosage Form</a:t>
                      </a:r>
                      <a:endParaRPr lang="en-US" sz="1800" dirty="0">
                        <a:effectLst/>
                        <a:latin typeface="Times New Roman" pitchFamily="18" charset="0"/>
                        <a:ea typeface="Calibri"/>
                        <a:cs typeface="Times New Roman" pitchFamily="18" charset="0"/>
                      </a:endParaRPr>
                    </a:p>
                  </a:txBody>
                  <a:tcPr marL="18539" marR="18539" marT="18539" marB="18539"/>
                </a:tc>
              </a:tr>
              <a:tr h="282311">
                <a:tc>
                  <a:txBody>
                    <a:bodyPr/>
                    <a:lstStyle/>
                    <a:p>
                      <a:pPr marL="0" marR="0">
                        <a:lnSpc>
                          <a:spcPct val="115000"/>
                        </a:lnSpc>
                        <a:spcBef>
                          <a:spcPts val="0"/>
                        </a:spcBef>
                        <a:spcAft>
                          <a:spcPts val="0"/>
                        </a:spcAft>
                      </a:pPr>
                      <a:r>
                        <a:rPr lang="en-US" sz="1800" dirty="0">
                          <a:effectLst/>
                          <a:latin typeface="Times New Roman" pitchFamily="18" charset="0"/>
                          <a:cs typeface="Times New Roman" pitchFamily="18" charset="0"/>
                        </a:rPr>
                        <a:t>Sodium </a:t>
                      </a:r>
                      <a:r>
                        <a:rPr lang="en-US" sz="1800" dirty="0" err="1">
                          <a:effectLst/>
                          <a:latin typeface="Times New Roman" pitchFamily="18" charset="0"/>
                          <a:cs typeface="Times New Roman" pitchFamily="18" charset="0"/>
                        </a:rPr>
                        <a:t>carboxymethylcellulose</a:t>
                      </a:r>
                      <a:endParaRPr lang="en-US" sz="1600" dirty="0">
                        <a:effectLst/>
                        <a:latin typeface="Times New Roman" pitchFamily="18" charset="0"/>
                        <a:ea typeface="Calibri"/>
                        <a:cs typeface="Times New Roman" pitchFamily="18" charset="0"/>
                      </a:endParaRPr>
                    </a:p>
                  </a:txBody>
                  <a:tcPr marL="18539" marR="18539" marT="18539" marB="18539"/>
                </a:tc>
                <a:tc>
                  <a:txBody>
                    <a:bodyPr/>
                    <a:lstStyle/>
                    <a:p>
                      <a:pPr marL="0" marR="0">
                        <a:lnSpc>
                          <a:spcPct val="115000"/>
                        </a:lnSpc>
                        <a:spcBef>
                          <a:spcPts val="0"/>
                        </a:spcBef>
                        <a:spcAft>
                          <a:spcPts val="0"/>
                        </a:spcAft>
                      </a:pPr>
                      <a:r>
                        <a:rPr lang="en-US" sz="2000" dirty="0">
                          <a:effectLst/>
                          <a:latin typeface="Times New Roman" pitchFamily="18" charset="0"/>
                          <a:cs typeface="Times New Roman" pitchFamily="18" charset="0"/>
                        </a:rPr>
                        <a:t>Suspending agent</a:t>
                      </a:r>
                      <a:endParaRPr lang="en-US" sz="1800" dirty="0">
                        <a:effectLst/>
                        <a:latin typeface="Times New Roman" pitchFamily="18" charset="0"/>
                        <a:ea typeface="Calibri"/>
                        <a:cs typeface="Times New Roman" pitchFamily="18" charset="0"/>
                      </a:endParaRPr>
                    </a:p>
                  </a:txBody>
                  <a:tcPr marL="18539" marR="18539" marT="18539" marB="18539"/>
                </a:tc>
              </a:tr>
              <a:tr h="282311">
                <a:tc>
                  <a:txBody>
                    <a:bodyPr/>
                    <a:lstStyle/>
                    <a:p>
                      <a:pPr marL="0" marR="0">
                        <a:lnSpc>
                          <a:spcPct val="115000"/>
                        </a:lnSpc>
                        <a:spcBef>
                          <a:spcPts val="0"/>
                        </a:spcBef>
                        <a:spcAft>
                          <a:spcPts val="0"/>
                        </a:spcAft>
                      </a:pPr>
                      <a:r>
                        <a:rPr lang="en-US" sz="1800" dirty="0" err="1">
                          <a:effectLst/>
                          <a:latin typeface="Times New Roman" pitchFamily="18" charset="0"/>
                          <a:cs typeface="Times New Roman" pitchFamily="18" charset="0"/>
                        </a:rPr>
                        <a:t>Tragacanth</a:t>
                      </a:r>
                      <a:endParaRPr lang="en-US" sz="1600" dirty="0">
                        <a:effectLst/>
                        <a:latin typeface="Times New Roman" pitchFamily="18" charset="0"/>
                        <a:ea typeface="Calibri"/>
                        <a:cs typeface="Times New Roman" pitchFamily="18" charset="0"/>
                      </a:endParaRPr>
                    </a:p>
                  </a:txBody>
                  <a:tcPr marL="18539" marR="18539" marT="18539" marB="18539"/>
                </a:tc>
                <a:tc>
                  <a:txBody>
                    <a:bodyPr/>
                    <a:lstStyle/>
                    <a:p>
                      <a:pPr marL="0" marR="0">
                        <a:lnSpc>
                          <a:spcPct val="115000"/>
                        </a:lnSpc>
                        <a:spcBef>
                          <a:spcPts val="0"/>
                        </a:spcBef>
                        <a:spcAft>
                          <a:spcPts val="0"/>
                        </a:spcAft>
                      </a:pPr>
                      <a:r>
                        <a:rPr lang="en-US" sz="2000" dirty="0">
                          <a:effectLst/>
                          <a:latin typeface="Times New Roman" pitchFamily="18" charset="0"/>
                          <a:cs typeface="Times New Roman" pitchFamily="18" charset="0"/>
                        </a:rPr>
                        <a:t>Suspending agent</a:t>
                      </a:r>
                      <a:endParaRPr lang="en-US" sz="1800" dirty="0">
                        <a:effectLst/>
                        <a:latin typeface="Times New Roman" pitchFamily="18" charset="0"/>
                        <a:ea typeface="Calibri"/>
                        <a:cs typeface="Times New Roman" pitchFamily="18" charset="0"/>
                      </a:endParaRPr>
                    </a:p>
                  </a:txBody>
                  <a:tcPr marL="18539" marR="18539" marT="18539" marB="18539"/>
                </a:tc>
              </a:tr>
              <a:tr h="282311">
                <a:tc>
                  <a:txBody>
                    <a:bodyPr/>
                    <a:lstStyle/>
                    <a:p>
                      <a:pPr marL="0" marR="0">
                        <a:lnSpc>
                          <a:spcPct val="115000"/>
                        </a:lnSpc>
                        <a:spcBef>
                          <a:spcPts val="0"/>
                        </a:spcBef>
                        <a:spcAft>
                          <a:spcPts val="0"/>
                        </a:spcAft>
                      </a:pPr>
                      <a:r>
                        <a:rPr lang="en-US" sz="1800" dirty="0">
                          <a:effectLst/>
                          <a:latin typeface="Times New Roman" pitchFamily="18" charset="0"/>
                          <a:cs typeface="Times New Roman" pitchFamily="18" charset="0"/>
                        </a:rPr>
                        <a:t>Sodium alginate</a:t>
                      </a:r>
                      <a:endParaRPr lang="en-US" sz="1600" dirty="0">
                        <a:effectLst/>
                        <a:latin typeface="Times New Roman" pitchFamily="18" charset="0"/>
                        <a:ea typeface="Calibri"/>
                        <a:cs typeface="Times New Roman" pitchFamily="18" charset="0"/>
                      </a:endParaRPr>
                    </a:p>
                  </a:txBody>
                  <a:tcPr marL="18539" marR="18539" marT="18539" marB="18539"/>
                </a:tc>
                <a:tc>
                  <a:txBody>
                    <a:bodyPr/>
                    <a:lstStyle/>
                    <a:p>
                      <a:pPr marL="0" marR="0">
                        <a:lnSpc>
                          <a:spcPct val="115000"/>
                        </a:lnSpc>
                        <a:spcBef>
                          <a:spcPts val="0"/>
                        </a:spcBef>
                        <a:spcAft>
                          <a:spcPts val="0"/>
                        </a:spcAft>
                      </a:pPr>
                      <a:r>
                        <a:rPr lang="en-US" sz="2000" dirty="0">
                          <a:effectLst/>
                          <a:latin typeface="Times New Roman" pitchFamily="18" charset="0"/>
                          <a:cs typeface="Times New Roman" pitchFamily="18" charset="0"/>
                        </a:rPr>
                        <a:t>Suspending agent</a:t>
                      </a:r>
                      <a:endParaRPr lang="en-US" sz="1800" dirty="0">
                        <a:effectLst/>
                        <a:latin typeface="Times New Roman" pitchFamily="18" charset="0"/>
                        <a:ea typeface="Calibri"/>
                        <a:cs typeface="Times New Roman" pitchFamily="18" charset="0"/>
                      </a:endParaRPr>
                    </a:p>
                  </a:txBody>
                  <a:tcPr marL="18539" marR="18539" marT="18539" marB="18539"/>
                </a:tc>
              </a:tr>
              <a:tr h="282311">
                <a:tc>
                  <a:txBody>
                    <a:bodyPr/>
                    <a:lstStyle/>
                    <a:p>
                      <a:pPr marL="0" marR="0">
                        <a:lnSpc>
                          <a:spcPct val="115000"/>
                        </a:lnSpc>
                        <a:spcBef>
                          <a:spcPts val="0"/>
                        </a:spcBef>
                        <a:spcAft>
                          <a:spcPts val="0"/>
                        </a:spcAft>
                      </a:pPr>
                      <a:r>
                        <a:rPr lang="en-US" sz="1800" dirty="0">
                          <a:effectLst/>
                          <a:latin typeface="Times New Roman" pitchFamily="18" charset="0"/>
                          <a:cs typeface="Times New Roman" pitchFamily="18" charset="0"/>
                        </a:rPr>
                        <a:t>Xanthan gum</a:t>
                      </a:r>
                      <a:endParaRPr lang="en-US" sz="1600" dirty="0">
                        <a:effectLst/>
                        <a:latin typeface="Times New Roman" pitchFamily="18" charset="0"/>
                        <a:ea typeface="Calibri"/>
                        <a:cs typeface="Times New Roman" pitchFamily="18" charset="0"/>
                      </a:endParaRPr>
                    </a:p>
                  </a:txBody>
                  <a:tcPr marL="18539" marR="18539" marT="18539" marB="18539"/>
                </a:tc>
                <a:tc>
                  <a:txBody>
                    <a:bodyPr/>
                    <a:lstStyle/>
                    <a:p>
                      <a:pPr marL="0" marR="0">
                        <a:lnSpc>
                          <a:spcPct val="115000"/>
                        </a:lnSpc>
                        <a:spcBef>
                          <a:spcPts val="0"/>
                        </a:spcBef>
                        <a:spcAft>
                          <a:spcPts val="0"/>
                        </a:spcAft>
                      </a:pPr>
                      <a:r>
                        <a:rPr lang="en-US" sz="2000" dirty="0">
                          <a:effectLst/>
                          <a:latin typeface="Times New Roman" pitchFamily="18" charset="0"/>
                          <a:cs typeface="Times New Roman" pitchFamily="18" charset="0"/>
                        </a:rPr>
                        <a:t>Thixotropic suspending agent</a:t>
                      </a:r>
                      <a:endParaRPr lang="en-US" sz="1800" dirty="0">
                        <a:effectLst/>
                        <a:latin typeface="Times New Roman" pitchFamily="18" charset="0"/>
                        <a:ea typeface="Calibri"/>
                        <a:cs typeface="Times New Roman" pitchFamily="18" charset="0"/>
                      </a:endParaRPr>
                    </a:p>
                  </a:txBody>
                  <a:tcPr marL="18539" marR="18539" marT="18539" marB="18539"/>
                </a:tc>
              </a:tr>
              <a:tr h="282311">
                <a:tc>
                  <a:txBody>
                    <a:bodyPr/>
                    <a:lstStyle/>
                    <a:p>
                      <a:pPr marL="0" marR="0">
                        <a:lnSpc>
                          <a:spcPct val="115000"/>
                        </a:lnSpc>
                        <a:spcBef>
                          <a:spcPts val="0"/>
                        </a:spcBef>
                        <a:spcAft>
                          <a:spcPts val="0"/>
                        </a:spcAft>
                      </a:pPr>
                      <a:r>
                        <a:rPr lang="en-US" sz="1800" dirty="0" err="1">
                          <a:effectLst/>
                          <a:latin typeface="Times New Roman" pitchFamily="18" charset="0"/>
                          <a:cs typeface="Times New Roman" pitchFamily="18" charset="0"/>
                        </a:rPr>
                        <a:t>Veegum</a:t>
                      </a:r>
                      <a:endParaRPr lang="en-US" sz="1600" dirty="0">
                        <a:effectLst/>
                        <a:latin typeface="Times New Roman" pitchFamily="18" charset="0"/>
                        <a:ea typeface="Calibri"/>
                        <a:cs typeface="Times New Roman" pitchFamily="18" charset="0"/>
                      </a:endParaRPr>
                    </a:p>
                  </a:txBody>
                  <a:tcPr marL="18539" marR="18539" marT="18539" marB="18539"/>
                </a:tc>
                <a:tc>
                  <a:txBody>
                    <a:bodyPr/>
                    <a:lstStyle/>
                    <a:p>
                      <a:pPr marL="0" marR="0">
                        <a:lnSpc>
                          <a:spcPct val="115000"/>
                        </a:lnSpc>
                        <a:spcBef>
                          <a:spcPts val="0"/>
                        </a:spcBef>
                        <a:spcAft>
                          <a:spcPts val="0"/>
                        </a:spcAft>
                      </a:pPr>
                      <a:r>
                        <a:rPr lang="en-US" sz="2000" dirty="0">
                          <a:effectLst/>
                          <a:latin typeface="Times New Roman" pitchFamily="18" charset="0"/>
                          <a:cs typeface="Times New Roman" pitchFamily="18" charset="0"/>
                        </a:rPr>
                        <a:t>Thixotropic suspending agent</a:t>
                      </a:r>
                      <a:endParaRPr lang="en-US" sz="1800" dirty="0">
                        <a:effectLst/>
                        <a:latin typeface="Times New Roman" pitchFamily="18" charset="0"/>
                        <a:ea typeface="Calibri"/>
                        <a:cs typeface="Times New Roman" pitchFamily="18" charset="0"/>
                      </a:endParaRPr>
                    </a:p>
                  </a:txBody>
                  <a:tcPr marL="18539" marR="18539" marT="18539" marB="18539"/>
                </a:tc>
              </a:tr>
              <a:tr h="282311">
                <a:tc>
                  <a:txBody>
                    <a:bodyPr/>
                    <a:lstStyle/>
                    <a:p>
                      <a:pPr marL="0" marR="0">
                        <a:lnSpc>
                          <a:spcPct val="115000"/>
                        </a:lnSpc>
                        <a:spcBef>
                          <a:spcPts val="0"/>
                        </a:spcBef>
                        <a:spcAft>
                          <a:spcPts val="0"/>
                        </a:spcAft>
                      </a:pPr>
                      <a:r>
                        <a:rPr lang="en-US" sz="1800">
                          <a:effectLst/>
                          <a:latin typeface="Times New Roman" pitchFamily="18" charset="0"/>
                          <a:cs typeface="Times New Roman" pitchFamily="18" charset="0"/>
                        </a:rPr>
                        <a:t>Sorbitol </a:t>
                      </a:r>
                      <a:endParaRPr lang="en-US" sz="1600">
                        <a:effectLst/>
                        <a:latin typeface="Times New Roman" pitchFamily="18" charset="0"/>
                        <a:ea typeface="Calibri"/>
                        <a:cs typeface="Times New Roman" pitchFamily="18" charset="0"/>
                      </a:endParaRPr>
                    </a:p>
                  </a:txBody>
                  <a:tcPr marL="18539" marR="18539" marT="18539" marB="18539"/>
                </a:tc>
                <a:tc>
                  <a:txBody>
                    <a:bodyPr/>
                    <a:lstStyle/>
                    <a:p>
                      <a:pPr marL="0" marR="0">
                        <a:lnSpc>
                          <a:spcPct val="115000"/>
                        </a:lnSpc>
                        <a:spcBef>
                          <a:spcPts val="0"/>
                        </a:spcBef>
                        <a:spcAft>
                          <a:spcPts val="0"/>
                        </a:spcAft>
                      </a:pPr>
                      <a:r>
                        <a:rPr lang="en-US" sz="2000" dirty="0">
                          <a:effectLst/>
                          <a:latin typeface="Times New Roman" pitchFamily="18" charset="0"/>
                          <a:cs typeface="Times New Roman" pitchFamily="18" charset="0"/>
                        </a:rPr>
                        <a:t>Sweetener</a:t>
                      </a:r>
                      <a:endParaRPr lang="en-US" sz="1800" dirty="0">
                        <a:effectLst/>
                        <a:latin typeface="Times New Roman" pitchFamily="18" charset="0"/>
                        <a:ea typeface="Calibri"/>
                        <a:cs typeface="Times New Roman" pitchFamily="18" charset="0"/>
                      </a:endParaRPr>
                    </a:p>
                  </a:txBody>
                  <a:tcPr marL="18539" marR="18539" marT="18539" marB="18539"/>
                </a:tc>
              </a:tr>
              <a:tr h="282311">
                <a:tc>
                  <a:txBody>
                    <a:bodyPr/>
                    <a:lstStyle/>
                    <a:p>
                      <a:pPr marL="0" marR="0">
                        <a:lnSpc>
                          <a:spcPct val="115000"/>
                        </a:lnSpc>
                        <a:spcBef>
                          <a:spcPts val="0"/>
                        </a:spcBef>
                        <a:spcAft>
                          <a:spcPts val="0"/>
                        </a:spcAft>
                      </a:pPr>
                      <a:r>
                        <a:rPr lang="en-US" sz="1800">
                          <a:effectLst/>
                          <a:latin typeface="Times New Roman" pitchFamily="18" charset="0"/>
                          <a:cs typeface="Times New Roman" pitchFamily="18" charset="0"/>
                        </a:rPr>
                        <a:t>Alcohol</a:t>
                      </a:r>
                      <a:endParaRPr lang="en-US" sz="1600">
                        <a:effectLst/>
                        <a:latin typeface="Times New Roman" pitchFamily="18" charset="0"/>
                        <a:ea typeface="Calibri"/>
                        <a:cs typeface="Times New Roman" pitchFamily="18" charset="0"/>
                      </a:endParaRPr>
                    </a:p>
                  </a:txBody>
                  <a:tcPr marL="18539" marR="18539" marT="18539" marB="18539"/>
                </a:tc>
                <a:tc>
                  <a:txBody>
                    <a:bodyPr/>
                    <a:lstStyle/>
                    <a:p>
                      <a:pPr marL="0" marR="0">
                        <a:lnSpc>
                          <a:spcPct val="115000"/>
                        </a:lnSpc>
                        <a:spcBef>
                          <a:spcPts val="0"/>
                        </a:spcBef>
                        <a:spcAft>
                          <a:spcPts val="0"/>
                        </a:spcAft>
                      </a:pPr>
                      <a:r>
                        <a:rPr lang="en-US" sz="2000" dirty="0">
                          <a:effectLst/>
                          <a:latin typeface="Times New Roman" pitchFamily="18" charset="0"/>
                          <a:cs typeface="Times New Roman" pitchFamily="18" charset="0"/>
                        </a:rPr>
                        <a:t>Solubilizing agent, preservative</a:t>
                      </a:r>
                      <a:endParaRPr lang="en-US" sz="1800" dirty="0">
                        <a:effectLst/>
                        <a:latin typeface="Times New Roman" pitchFamily="18" charset="0"/>
                        <a:ea typeface="Calibri"/>
                        <a:cs typeface="Times New Roman" pitchFamily="18" charset="0"/>
                      </a:endParaRPr>
                    </a:p>
                  </a:txBody>
                  <a:tcPr marL="18539" marR="18539" marT="18539" marB="18539"/>
                </a:tc>
              </a:tr>
              <a:tr h="282311">
                <a:tc>
                  <a:txBody>
                    <a:bodyPr/>
                    <a:lstStyle/>
                    <a:p>
                      <a:pPr marL="0" marR="0">
                        <a:lnSpc>
                          <a:spcPct val="115000"/>
                        </a:lnSpc>
                        <a:spcBef>
                          <a:spcPts val="0"/>
                        </a:spcBef>
                        <a:spcAft>
                          <a:spcPts val="0"/>
                        </a:spcAft>
                      </a:pPr>
                      <a:r>
                        <a:rPr lang="en-US" sz="1800">
                          <a:effectLst/>
                          <a:latin typeface="Times New Roman" pitchFamily="18" charset="0"/>
                          <a:cs typeface="Times New Roman" pitchFamily="18" charset="0"/>
                        </a:rPr>
                        <a:t>Propylene glycol</a:t>
                      </a:r>
                      <a:endParaRPr lang="en-US" sz="1600">
                        <a:effectLst/>
                        <a:latin typeface="Times New Roman" pitchFamily="18" charset="0"/>
                        <a:ea typeface="Calibri"/>
                        <a:cs typeface="Times New Roman" pitchFamily="18" charset="0"/>
                      </a:endParaRPr>
                    </a:p>
                  </a:txBody>
                  <a:tcPr marL="18539" marR="18539" marT="18539" marB="18539"/>
                </a:tc>
                <a:tc>
                  <a:txBody>
                    <a:bodyPr/>
                    <a:lstStyle/>
                    <a:p>
                      <a:pPr marL="0" marR="0">
                        <a:lnSpc>
                          <a:spcPct val="115000"/>
                        </a:lnSpc>
                        <a:spcBef>
                          <a:spcPts val="0"/>
                        </a:spcBef>
                        <a:spcAft>
                          <a:spcPts val="0"/>
                        </a:spcAft>
                      </a:pPr>
                      <a:r>
                        <a:rPr lang="en-US" sz="2000" dirty="0">
                          <a:effectLst/>
                          <a:latin typeface="Times New Roman" pitchFamily="18" charset="0"/>
                          <a:cs typeface="Times New Roman" pitchFamily="18" charset="0"/>
                        </a:rPr>
                        <a:t>Solubilizing agent</a:t>
                      </a:r>
                      <a:endParaRPr lang="en-US" sz="1800" dirty="0">
                        <a:effectLst/>
                        <a:latin typeface="Times New Roman" pitchFamily="18" charset="0"/>
                        <a:ea typeface="Calibri"/>
                        <a:cs typeface="Times New Roman" pitchFamily="18" charset="0"/>
                      </a:endParaRPr>
                    </a:p>
                  </a:txBody>
                  <a:tcPr marL="18539" marR="18539" marT="18539" marB="18539"/>
                </a:tc>
              </a:tr>
              <a:tr h="282311">
                <a:tc>
                  <a:txBody>
                    <a:bodyPr/>
                    <a:lstStyle/>
                    <a:p>
                      <a:pPr marL="0" marR="0">
                        <a:lnSpc>
                          <a:spcPct val="115000"/>
                        </a:lnSpc>
                        <a:spcBef>
                          <a:spcPts val="0"/>
                        </a:spcBef>
                        <a:spcAft>
                          <a:spcPts val="0"/>
                        </a:spcAft>
                      </a:pPr>
                      <a:r>
                        <a:rPr lang="en-US" sz="1800">
                          <a:effectLst/>
                          <a:latin typeface="Times New Roman" pitchFamily="18" charset="0"/>
                          <a:cs typeface="Times New Roman" pitchFamily="18" charset="0"/>
                        </a:rPr>
                        <a:t>Methyl, propylparaben</a:t>
                      </a:r>
                      <a:endParaRPr lang="en-US" sz="1600">
                        <a:effectLst/>
                        <a:latin typeface="Times New Roman" pitchFamily="18" charset="0"/>
                        <a:ea typeface="Calibri"/>
                        <a:cs typeface="Times New Roman" pitchFamily="18" charset="0"/>
                      </a:endParaRPr>
                    </a:p>
                  </a:txBody>
                  <a:tcPr marL="18539" marR="18539" marT="18539" marB="18539"/>
                </a:tc>
                <a:tc>
                  <a:txBody>
                    <a:bodyPr/>
                    <a:lstStyle/>
                    <a:p>
                      <a:pPr marL="0" marR="0">
                        <a:lnSpc>
                          <a:spcPct val="115000"/>
                        </a:lnSpc>
                        <a:spcBef>
                          <a:spcPts val="0"/>
                        </a:spcBef>
                        <a:spcAft>
                          <a:spcPts val="0"/>
                        </a:spcAft>
                      </a:pPr>
                      <a:r>
                        <a:rPr lang="en-US" sz="2000" dirty="0">
                          <a:effectLst/>
                          <a:latin typeface="Times New Roman" pitchFamily="18" charset="0"/>
                          <a:cs typeface="Times New Roman" pitchFamily="18" charset="0"/>
                        </a:rPr>
                        <a:t>Preservative</a:t>
                      </a:r>
                      <a:endParaRPr lang="en-US" sz="1800" dirty="0">
                        <a:effectLst/>
                        <a:latin typeface="Times New Roman" pitchFamily="18" charset="0"/>
                        <a:ea typeface="Calibri"/>
                        <a:cs typeface="Times New Roman" pitchFamily="18" charset="0"/>
                      </a:endParaRPr>
                    </a:p>
                  </a:txBody>
                  <a:tcPr marL="18539" marR="18539" marT="18539" marB="18539"/>
                </a:tc>
              </a:tr>
              <a:tr h="282311">
                <a:tc>
                  <a:txBody>
                    <a:bodyPr/>
                    <a:lstStyle/>
                    <a:p>
                      <a:pPr marL="0" marR="0">
                        <a:lnSpc>
                          <a:spcPct val="115000"/>
                        </a:lnSpc>
                        <a:spcBef>
                          <a:spcPts val="0"/>
                        </a:spcBef>
                        <a:spcAft>
                          <a:spcPts val="0"/>
                        </a:spcAft>
                      </a:pPr>
                      <a:r>
                        <a:rPr lang="en-US" sz="1800">
                          <a:effectLst/>
                          <a:latin typeface="Times New Roman" pitchFamily="18" charset="0"/>
                          <a:cs typeface="Times New Roman" pitchFamily="18" charset="0"/>
                        </a:rPr>
                        <a:t>Sucrose</a:t>
                      </a:r>
                      <a:endParaRPr lang="en-US" sz="1600">
                        <a:effectLst/>
                        <a:latin typeface="Times New Roman" pitchFamily="18" charset="0"/>
                        <a:ea typeface="Calibri"/>
                        <a:cs typeface="Times New Roman" pitchFamily="18" charset="0"/>
                      </a:endParaRPr>
                    </a:p>
                  </a:txBody>
                  <a:tcPr marL="18539" marR="18539" marT="18539" marB="18539"/>
                </a:tc>
                <a:tc>
                  <a:txBody>
                    <a:bodyPr/>
                    <a:lstStyle/>
                    <a:p>
                      <a:pPr marL="0" marR="0">
                        <a:lnSpc>
                          <a:spcPct val="115000"/>
                        </a:lnSpc>
                        <a:spcBef>
                          <a:spcPts val="0"/>
                        </a:spcBef>
                        <a:spcAft>
                          <a:spcPts val="0"/>
                        </a:spcAft>
                      </a:pPr>
                      <a:r>
                        <a:rPr lang="en-US" sz="2000" dirty="0">
                          <a:effectLst/>
                          <a:latin typeface="Times New Roman" pitchFamily="18" charset="0"/>
                          <a:cs typeface="Times New Roman" pitchFamily="18" charset="0"/>
                        </a:rPr>
                        <a:t>Sweetener</a:t>
                      </a:r>
                      <a:endParaRPr lang="en-US" sz="1800" dirty="0">
                        <a:effectLst/>
                        <a:latin typeface="Times New Roman" pitchFamily="18" charset="0"/>
                        <a:ea typeface="Calibri"/>
                        <a:cs typeface="Times New Roman" pitchFamily="18" charset="0"/>
                      </a:endParaRPr>
                    </a:p>
                  </a:txBody>
                  <a:tcPr marL="18539" marR="18539" marT="18539" marB="18539"/>
                </a:tc>
              </a:tr>
              <a:tr h="282311">
                <a:tc>
                  <a:txBody>
                    <a:bodyPr/>
                    <a:lstStyle/>
                    <a:p>
                      <a:pPr marL="0" marR="0">
                        <a:lnSpc>
                          <a:spcPct val="115000"/>
                        </a:lnSpc>
                        <a:spcBef>
                          <a:spcPts val="0"/>
                        </a:spcBef>
                        <a:spcAft>
                          <a:spcPts val="0"/>
                        </a:spcAft>
                      </a:pPr>
                      <a:r>
                        <a:rPr lang="en-US" sz="1800">
                          <a:effectLst/>
                          <a:latin typeface="Times New Roman" pitchFamily="18" charset="0"/>
                          <a:cs typeface="Times New Roman" pitchFamily="18" charset="0"/>
                        </a:rPr>
                        <a:t>Polysorbates</a:t>
                      </a:r>
                      <a:endParaRPr lang="en-US" sz="1600">
                        <a:effectLst/>
                        <a:latin typeface="Times New Roman" pitchFamily="18" charset="0"/>
                        <a:ea typeface="Calibri"/>
                        <a:cs typeface="Times New Roman" pitchFamily="18" charset="0"/>
                      </a:endParaRPr>
                    </a:p>
                  </a:txBody>
                  <a:tcPr marL="18539" marR="18539" marT="18539" marB="18539"/>
                </a:tc>
                <a:tc>
                  <a:txBody>
                    <a:bodyPr/>
                    <a:lstStyle/>
                    <a:p>
                      <a:pPr marL="0" marR="0">
                        <a:lnSpc>
                          <a:spcPct val="115000"/>
                        </a:lnSpc>
                        <a:spcBef>
                          <a:spcPts val="0"/>
                        </a:spcBef>
                        <a:spcAft>
                          <a:spcPts val="0"/>
                        </a:spcAft>
                      </a:pPr>
                      <a:r>
                        <a:rPr lang="en-US" sz="2000" dirty="0">
                          <a:effectLst/>
                          <a:latin typeface="Times New Roman" pitchFamily="18" charset="0"/>
                          <a:cs typeface="Times New Roman" pitchFamily="18" charset="0"/>
                        </a:rPr>
                        <a:t>Surfactant </a:t>
                      </a:r>
                      <a:endParaRPr lang="en-US" sz="1800" dirty="0">
                        <a:effectLst/>
                        <a:latin typeface="Times New Roman" pitchFamily="18" charset="0"/>
                        <a:ea typeface="Calibri"/>
                        <a:cs typeface="Times New Roman" pitchFamily="18" charset="0"/>
                      </a:endParaRPr>
                    </a:p>
                  </a:txBody>
                  <a:tcPr marL="18539" marR="18539" marT="18539" marB="18539"/>
                </a:tc>
              </a:tr>
              <a:tr h="282311">
                <a:tc>
                  <a:txBody>
                    <a:bodyPr/>
                    <a:lstStyle/>
                    <a:p>
                      <a:pPr marL="0" marR="0">
                        <a:lnSpc>
                          <a:spcPct val="115000"/>
                        </a:lnSpc>
                        <a:spcBef>
                          <a:spcPts val="0"/>
                        </a:spcBef>
                        <a:spcAft>
                          <a:spcPts val="0"/>
                        </a:spcAft>
                      </a:pPr>
                      <a:r>
                        <a:rPr lang="en-US" sz="1800">
                          <a:effectLst/>
                          <a:latin typeface="Times New Roman" pitchFamily="18" charset="0"/>
                          <a:cs typeface="Times New Roman" pitchFamily="18" charset="0"/>
                        </a:rPr>
                        <a:t>Sesame oil</a:t>
                      </a:r>
                      <a:endParaRPr lang="en-US" sz="1600">
                        <a:effectLst/>
                        <a:latin typeface="Times New Roman" pitchFamily="18" charset="0"/>
                        <a:ea typeface="Calibri"/>
                        <a:cs typeface="Times New Roman" pitchFamily="18" charset="0"/>
                      </a:endParaRPr>
                    </a:p>
                  </a:txBody>
                  <a:tcPr marL="18539" marR="18539" marT="18539" marB="18539"/>
                </a:tc>
                <a:tc>
                  <a:txBody>
                    <a:bodyPr/>
                    <a:lstStyle/>
                    <a:p>
                      <a:pPr marL="0" marR="0">
                        <a:lnSpc>
                          <a:spcPct val="115000"/>
                        </a:lnSpc>
                        <a:spcBef>
                          <a:spcPts val="0"/>
                        </a:spcBef>
                        <a:spcAft>
                          <a:spcPts val="0"/>
                        </a:spcAft>
                      </a:pPr>
                      <a:r>
                        <a:rPr lang="en-US" sz="2000" dirty="0">
                          <a:effectLst/>
                          <a:latin typeface="Times New Roman" pitchFamily="18" charset="0"/>
                          <a:cs typeface="Times New Roman" pitchFamily="18" charset="0"/>
                        </a:rPr>
                        <a:t>For emulsion vehicle</a:t>
                      </a:r>
                      <a:endParaRPr lang="en-US" sz="1800" dirty="0">
                        <a:effectLst/>
                        <a:latin typeface="Times New Roman" pitchFamily="18" charset="0"/>
                        <a:ea typeface="Calibri"/>
                        <a:cs typeface="Times New Roman" pitchFamily="18" charset="0"/>
                      </a:endParaRPr>
                    </a:p>
                  </a:txBody>
                  <a:tcPr marL="18539" marR="18539" marT="18539" marB="18539"/>
                </a:tc>
              </a:tr>
              <a:tr h="282311">
                <a:tc>
                  <a:txBody>
                    <a:bodyPr/>
                    <a:lstStyle/>
                    <a:p>
                      <a:pPr marL="0" marR="0">
                        <a:lnSpc>
                          <a:spcPct val="115000"/>
                        </a:lnSpc>
                        <a:spcBef>
                          <a:spcPts val="0"/>
                        </a:spcBef>
                        <a:spcAft>
                          <a:spcPts val="0"/>
                        </a:spcAft>
                      </a:pPr>
                      <a:r>
                        <a:rPr lang="en-US" sz="1800">
                          <a:effectLst/>
                          <a:latin typeface="Times New Roman" pitchFamily="18" charset="0"/>
                          <a:cs typeface="Times New Roman" pitchFamily="18" charset="0"/>
                        </a:rPr>
                        <a:t>Corn Oil</a:t>
                      </a:r>
                      <a:endParaRPr lang="en-US" sz="1600">
                        <a:effectLst/>
                        <a:latin typeface="Times New Roman" pitchFamily="18" charset="0"/>
                        <a:ea typeface="Calibri"/>
                        <a:cs typeface="Times New Roman" pitchFamily="18" charset="0"/>
                      </a:endParaRPr>
                    </a:p>
                  </a:txBody>
                  <a:tcPr marL="18539" marR="18539" marT="18539" marB="18539"/>
                </a:tc>
                <a:tc>
                  <a:txBody>
                    <a:bodyPr/>
                    <a:lstStyle/>
                    <a:p>
                      <a:pPr marL="0" marR="0">
                        <a:lnSpc>
                          <a:spcPct val="115000"/>
                        </a:lnSpc>
                        <a:spcBef>
                          <a:spcPts val="0"/>
                        </a:spcBef>
                        <a:spcAft>
                          <a:spcPts val="0"/>
                        </a:spcAft>
                      </a:pPr>
                      <a:r>
                        <a:rPr lang="en-US" sz="2000" dirty="0">
                          <a:effectLst/>
                          <a:latin typeface="Times New Roman" pitchFamily="18" charset="0"/>
                          <a:cs typeface="Times New Roman" pitchFamily="18" charset="0"/>
                        </a:rPr>
                        <a:t>For emulsion vehicle</a:t>
                      </a:r>
                      <a:endParaRPr lang="en-US" sz="1800" dirty="0">
                        <a:effectLst/>
                        <a:latin typeface="Times New Roman" pitchFamily="18" charset="0"/>
                        <a:ea typeface="Calibri"/>
                        <a:cs typeface="Times New Roman" pitchFamily="18" charset="0"/>
                      </a:endParaRPr>
                    </a:p>
                  </a:txBody>
                  <a:tcPr marL="18539" marR="18539" marT="18539" marB="18539"/>
                </a:tc>
              </a:tr>
            </a:tbl>
          </a:graphicData>
        </a:graphic>
      </p:graphicFrame>
    </p:spTree>
    <p:extLst>
      <p:ext uri="{BB962C8B-B14F-4D97-AF65-F5344CB8AC3E}">
        <p14:creationId xmlns:p14="http://schemas.microsoft.com/office/powerpoint/2010/main" val="30727517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92312868"/>
              </p:ext>
            </p:extLst>
          </p:nvPr>
        </p:nvGraphicFramePr>
        <p:xfrm>
          <a:off x="152400" y="228600"/>
          <a:ext cx="8915400" cy="6442676"/>
        </p:xfrm>
        <a:graphic>
          <a:graphicData uri="http://schemas.openxmlformats.org/drawingml/2006/table">
            <a:tbl>
              <a:tblPr firstRow="1" firstCol="1" bandRow="1">
                <a:tableStyleId>{5C22544A-7EE6-4342-B048-85BDC9FD1C3A}</a:tableStyleId>
              </a:tblPr>
              <a:tblGrid>
                <a:gridCol w="2971800"/>
                <a:gridCol w="2971800"/>
                <a:gridCol w="2971800"/>
              </a:tblGrid>
              <a:tr h="342758">
                <a:tc gridSpan="3">
                  <a:txBody>
                    <a:bodyPr/>
                    <a:lstStyle/>
                    <a:p>
                      <a:pPr marL="0" marR="0">
                        <a:lnSpc>
                          <a:spcPct val="115000"/>
                        </a:lnSpc>
                        <a:spcBef>
                          <a:spcPts val="0"/>
                        </a:spcBef>
                        <a:spcAft>
                          <a:spcPts val="1000"/>
                        </a:spcAft>
                      </a:pPr>
                      <a:r>
                        <a:rPr lang="en-US" sz="1600" dirty="0" smtClean="0">
                          <a:effectLst/>
                        </a:rPr>
                        <a:t> </a:t>
                      </a:r>
                      <a:r>
                        <a:rPr lang="en-US" sz="2400" dirty="0">
                          <a:effectLst/>
                          <a:latin typeface="Times New Roman" pitchFamily="18" charset="0"/>
                          <a:cs typeface="Times New Roman" pitchFamily="18" charset="0"/>
                        </a:rPr>
                        <a:t>Dissolution </a:t>
                      </a:r>
                      <a:r>
                        <a:rPr lang="en-US" sz="2400" dirty="0" smtClean="0">
                          <a:effectLst/>
                          <a:latin typeface="Times New Roman" pitchFamily="18" charset="0"/>
                          <a:cs typeface="Times New Roman" pitchFamily="18" charset="0"/>
                        </a:rPr>
                        <a:t>Apparatus (USP/Non-Official)</a:t>
                      </a:r>
                      <a:endParaRPr lang="en-US" sz="1400" dirty="0">
                        <a:effectLst/>
                        <a:latin typeface="Times New Roman" pitchFamily="18" charset="0"/>
                        <a:ea typeface="Calibri"/>
                        <a:cs typeface="Times New Roman" pitchFamily="18" charset="0"/>
                      </a:endParaRPr>
                    </a:p>
                  </a:txBody>
                  <a:tcPr marL="18806" marR="18806" marT="18806" marB="18806" anchor="ctr"/>
                </a:tc>
                <a:tc hMerge="1">
                  <a:txBody>
                    <a:bodyPr/>
                    <a:lstStyle/>
                    <a:p>
                      <a:endParaRPr lang="en-US" sz="3200" dirty="0"/>
                    </a:p>
                  </a:txBody>
                  <a:tcPr marL="60178" marR="60178" marT="30089" marB="30089"/>
                </a:tc>
                <a:tc hMerge="1">
                  <a:txBody>
                    <a:bodyPr/>
                    <a:lstStyle/>
                    <a:p>
                      <a:endParaRPr lang="en-US" sz="3200" dirty="0"/>
                    </a:p>
                  </a:txBody>
                  <a:tcPr marL="60178" marR="60178" marT="30089" marB="30089"/>
                </a:tc>
              </a:tr>
              <a:tr h="248223">
                <a:tc>
                  <a:txBody>
                    <a:bodyPr/>
                    <a:lstStyle/>
                    <a:p>
                      <a:pPr marL="0" marR="0">
                        <a:lnSpc>
                          <a:spcPct val="115000"/>
                        </a:lnSpc>
                        <a:spcBef>
                          <a:spcPts val="0"/>
                        </a:spcBef>
                        <a:spcAft>
                          <a:spcPts val="0"/>
                        </a:spcAft>
                      </a:pPr>
                      <a:r>
                        <a:rPr lang="en-US" sz="2000" dirty="0" err="1">
                          <a:effectLst/>
                          <a:latin typeface="Times New Roman" pitchFamily="18" charset="0"/>
                          <a:cs typeface="Times New Roman" pitchFamily="18" charset="0"/>
                        </a:rPr>
                        <a:t>Apparatus</a:t>
                      </a:r>
                      <a:r>
                        <a:rPr lang="en-US" sz="2000" baseline="30000" dirty="0" err="1">
                          <a:effectLst/>
                          <a:latin typeface="Times New Roman" pitchFamily="18" charset="0"/>
                          <a:cs typeface="Times New Roman" pitchFamily="18" charset="0"/>
                        </a:rPr>
                        <a:t>a</a:t>
                      </a:r>
                      <a:r>
                        <a:rPr lang="en-US" sz="2000" dirty="0">
                          <a:effectLst/>
                          <a:latin typeface="Times New Roman" pitchFamily="18" charset="0"/>
                          <a:cs typeface="Times New Roman" pitchFamily="18" charset="0"/>
                        </a:rPr>
                        <a:t> </a:t>
                      </a:r>
                      <a:endParaRPr lang="en-US" sz="1800" dirty="0">
                        <a:effectLst/>
                        <a:latin typeface="Times New Roman" pitchFamily="18" charset="0"/>
                        <a:ea typeface="Calibri"/>
                        <a:cs typeface="Times New Roman" pitchFamily="18" charset="0"/>
                      </a:endParaRPr>
                    </a:p>
                  </a:txBody>
                  <a:tcPr marL="18806" marR="18806" marT="18806" marB="18806"/>
                </a:tc>
                <a:tc>
                  <a:txBody>
                    <a:bodyPr/>
                    <a:lstStyle/>
                    <a:p>
                      <a:pPr marL="0" marR="0">
                        <a:lnSpc>
                          <a:spcPct val="115000"/>
                        </a:lnSpc>
                        <a:spcBef>
                          <a:spcPts val="0"/>
                        </a:spcBef>
                        <a:spcAft>
                          <a:spcPts val="0"/>
                        </a:spcAft>
                      </a:pPr>
                      <a:r>
                        <a:rPr lang="en-US" sz="2000" dirty="0">
                          <a:effectLst/>
                          <a:latin typeface="Times New Roman" pitchFamily="18" charset="0"/>
                          <a:cs typeface="Times New Roman" pitchFamily="18" charset="0"/>
                        </a:rPr>
                        <a:t>Name</a:t>
                      </a:r>
                      <a:endParaRPr lang="en-US" sz="1800" dirty="0">
                        <a:effectLst/>
                        <a:latin typeface="Times New Roman" pitchFamily="18" charset="0"/>
                        <a:ea typeface="Calibri"/>
                        <a:cs typeface="Times New Roman" pitchFamily="18" charset="0"/>
                      </a:endParaRPr>
                    </a:p>
                  </a:txBody>
                  <a:tcPr marL="18806" marR="18806" marT="18806" marB="18806"/>
                </a:tc>
                <a:tc>
                  <a:txBody>
                    <a:bodyPr/>
                    <a:lstStyle/>
                    <a:p>
                      <a:pPr marL="0" marR="0">
                        <a:lnSpc>
                          <a:spcPct val="115000"/>
                        </a:lnSpc>
                        <a:spcBef>
                          <a:spcPts val="0"/>
                        </a:spcBef>
                        <a:spcAft>
                          <a:spcPts val="0"/>
                        </a:spcAft>
                      </a:pPr>
                      <a:r>
                        <a:rPr lang="en-US" sz="2000" dirty="0">
                          <a:effectLst/>
                          <a:latin typeface="Times New Roman" pitchFamily="18" charset="0"/>
                          <a:cs typeface="Times New Roman" pitchFamily="18" charset="0"/>
                        </a:rPr>
                        <a:t>Drug Product</a:t>
                      </a:r>
                      <a:endParaRPr lang="en-US" sz="1800" dirty="0">
                        <a:effectLst/>
                        <a:latin typeface="Times New Roman" pitchFamily="18" charset="0"/>
                        <a:ea typeface="Calibri"/>
                        <a:cs typeface="Times New Roman" pitchFamily="18" charset="0"/>
                      </a:endParaRPr>
                    </a:p>
                  </a:txBody>
                  <a:tcPr marL="18806" marR="18806" marT="18806" marB="18806"/>
                </a:tc>
              </a:tr>
              <a:tr h="248223">
                <a:tc>
                  <a:txBody>
                    <a:bodyPr/>
                    <a:lstStyle/>
                    <a:p>
                      <a:pPr marL="0" marR="0">
                        <a:lnSpc>
                          <a:spcPct val="115000"/>
                        </a:lnSpc>
                        <a:spcBef>
                          <a:spcPts val="0"/>
                        </a:spcBef>
                        <a:spcAft>
                          <a:spcPts val="0"/>
                        </a:spcAft>
                      </a:pPr>
                      <a:r>
                        <a:rPr lang="en-US" sz="2000" dirty="0">
                          <a:effectLst/>
                          <a:latin typeface="Times New Roman" pitchFamily="18" charset="0"/>
                          <a:cs typeface="Times New Roman" pitchFamily="18" charset="0"/>
                        </a:rPr>
                        <a:t>Apparatus 1</a:t>
                      </a:r>
                      <a:endParaRPr lang="en-US" sz="1800" dirty="0">
                        <a:effectLst/>
                        <a:latin typeface="Times New Roman" pitchFamily="18" charset="0"/>
                        <a:ea typeface="Calibri"/>
                        <a:cs typeface="Times New Roman" pitchFamily="18" charset="0"/>
                      </a:endParaRPr>
                    </a:p>
                  </a:txBody>
                  <a:tcPr marL="18806" marR="18806" marT="18806" marB="18806"/>
                </a:tc>
                <a:tc>
                  <a:txBody>
                    <a:bodyPr/>
                    <a:lstStyle/>
                    <a:p>
                      <a:pPr marL="0" marR="0">
                        <a:lnSpc>
                          <a:spcPct val="115000"/>
                        </a:lnSpc>
                        <a:spcBef>
                          <a:spcPts val="0"/>
                        </a:spcBef>
                        <a:spcAft>
                          <a:spcPts val="0"/>
                        </a:spcAft>
                      </a:pPr>
                      <a:r>
                        <a:rPr lang="en-US" sz="2000">
                          <a:effectLst/>
                          <a:latin typeface="Times New Roman" pitchFamily="18" charset="0"/>
                          <a:cs typeface="Times New Roman" pitchFamily="18" charset="0"/>
                        </a:rPr>
                        <a:t>Rotating basket</a:t>
                      </a:r>
                      <a:endParaRPr lang="en-US" sz="1800">
                        <a:effectLst/>
                        <a:latin typeface="Times New Roman" pitchFamily="18" charset="0"/>
                        <a:ea typeface="Calibri"/>
                        <a:cs typeface="Times New Roman" pitchFamily="18" charset="0"/>
                      </a:endParaRPr>
                    </a:p>
                  </a:txBody>
                  <a:tcPr marL="18806" marR="18806" marT="18806" marB="18806"/>
                </a:tc>
                <a:tc>
                  <a:txBody>
                    <a:bodyPr/>
                    <a:lstStyle/>
                    <a:p>
                      <a:pPr marL="0" marR="0">
                        <a:lnSpc>
                          <a:spcPct val="115000"/>
                        </a:lnSpc>
                        <a:spcBef>
                          <a:spcPts val="0"/>
                        </a:spcBef>
                        <a:spcAft>
                          <a:spcPts val="0"/>
                        </a:spcAft>
                      </a:pPr>
                      <a:r>
                        <a:rPr lang="en-US" sz="2000">
                          <a:effectLst/>
                          <a:latin typeface="Times New Roman" pitchFamily="18" charset="0"/>
                          <a:cs typeface="Times New Roman" pitchFamily="18" charset="0"/>
                        </a:rPr>
                        <a:t>Tablets</a:t>
                      </a:r>
                      <a:endParaRPr lang="en-US" sz="1800">
                        <a:effectLst/>
                        <a:latin typeface="Times New Roman" pitchFamily="18" charset="0"/>
                        <a:ea typeface="Calibri"/>
                        <a:cs typeface="Times New Roman" pitchFamily="18" charset="0"/>
                      </a:endParaRPr>
                    </a:p>
                  </a:txBody>
                  <a:tcPr marL="18806" marR="18806" marT="18806" marB="18806"/>
                </a:tc>
              </a:tr>
              <a:tr h="443409">
                <a:tc>
                  <a:txBody>
                    <a:bodyPr/>
                    <a:lstStyle/>
                    <a:p>
                      <a:pPr marL="0" marR="0">
                        <a:lnSpc>
                          <a:spcPct val="115000"/>
                        </a:lnSpc>
                        <a:spcBef>
                          <a:spcPts val="0"/>
                        </a:spcBef>
                        <a:spcAft>
                          <a:spcPts val="0"/>
                        </a:spcAft>
                      </a:pPr>
                      <a:r>
                        <a:rPr lang="en-US" sz="2000" dirty="0">
                          <a:effectLst/>
                          <a:latin typeface="Times New Roman" pitchFamily="18" charset="0"/>
                          <a:cs typeface="Times New Roman" pitchFamily="18" charset="0"/>
                        </a:rPr>
                        <a:t>Apparatus 2</a:t>
                      </a:r>
                      <a:endParaRPr lang="en-US" sz="1800" dirty="0">
                        <a:effectLst/>
                        <a:latin typeface="Times New Roman" pitchFamily="18" charset="0"/>
                        <a:ea typeface="Calibri"/>
                        <a:cs typeface="Times New Roman" pitchFamily="18" charset="0"/>
                      </a:endParaRPr>
                    </a:p>
                  </a:txBody>
                  <a:tcPr marL="18806" marR="18806" marT="18806" marB="18806"/>
                </a:tc>
                <a:tc>
                  <a:txBody>
                    <a:bodyPr/>
                    <a:lstStyle/>
                    <a:p>
                      <a:pPr marL="0" marR="0">
                        <a:lnSpc>
                          <a:spcPct val="115000"/>
                        </a:lnSpc>
                        <a:spcBef>
                          <a:spcPts val="0"/>
                        </a:spcBef>
                        <a:spcAft>
                          <a:spcPts val="0"/>
                        </a:spcAft>
                      </a:pPr>
                      <a:r>
                        <a:rPr lang="en-US" sz="2000" dirty="0">
                          <a:effectLst/>
                          <a:latin typeface="Times New Roman" pitchFamily="18" charset="0"/>
                          <a:cs typeface="Times New Roman" pitchFamily="18" charset="0"/>
                        </a:rPr>
                        <a:t>Paddle</a:t>
                      </a:r>
                      <a:endParaRPr lang="en-US" sz="1800" dirty="0">
                        <a:effectLst/>
                        <a:latin typeface="Times New Roman" pitchFamily="18" charset="0"/>
                        <a:ea typeface="Calibri"/>
                        <a:cs typeface="Times New Roman" pitchFamily="18" charset="0"/>
                      </a:endParaRPr>
                    </a:p>
                  </a:txBody>
                  <a:tcPr marL="18806" marR="18806" marT="18806" marB="18806"/>
                </a:tc>
                <a:tc>
                  <a:txBody>
                    <a:bodyPr/>
                    <a:lstStyle/>
                    <a:p>
                      <a:pPr marL="0" marR="0">
                        <a:lnSpc>
                          <a:spcPct val="115000"/>
                        </a:lnSpc>
                        <a:spcBef>
                          <a:spcPts val="0"/>
                        </a:spcBef>
                        <a:spcAft>
                          <a:spcPts val="0"/>
                        </a:spcAft>
                      </a:pPr>
                      <a:r>
                        <a:rPr lang="en-US" sz="2000">
                          <a:effectLst/>
                          <a:latin typeface="Times New Roman" pitchFamily="18" charset="0"/>
                          <a:cs typeface="Times New Roman" pitchFamily="18" charset="0"/>
                        </a:rPr>
                        <a:t>Tablets, capsules, modified drug products, suspensions</a:t>
                      </a:r>
                      <a:endParaRPr lang="en-US" sz="1800">
                        <a:effectLst/>
                        <a:latin typeface="Times New Roman" pitchFamily="18" charset="0"/>
                        <a:ea typeface="Calibri"/>
                        <a:cs typeface="Times New Roman" pitchFamily="18" charset="0"/>
                      </a:endParaRPr>
                    </a:p>
                  </a:txBody>
                  <a:tcPr marL="18806" marR="18806" marT="18806" marB="18806"/>
                </a:tc>
              </a:tr>
              <a:tr h="248223">
                <a:tc>
                  <a:txBody>
                    <a:bodyPr/>
                    <a:lstStyle/>
                    <a:p>
                      <a:pPr marL="0" marR="0">
                        <a:lnSpc>
                          <a:spcPct val="115000"/>
                        </a:lnSpc>
                        <a:spcBef>
                          <a:spcPts val="0"/>
                        </a:spcBef>
                        <a:spcAft>
                          <a:spcPts val="0"/>
                        </a:spcAft>
                      </a:pPr>
                      <a:r>
                        <a:rPr lang="en-US" sz="2000" dirty="0">
                          <a:effectLst/>
                          <a:latin typeface="Times New Roman" pitchFamily="18" charset="0"/>
                          <a:cs typeface="Times New Roman" pitchFamily="18" charset="0"/>
                        </a:rPr>
                        <a:t>Apparatus 3</a:t>
                      </a:r>
                      <a:endParaRPr lang="en-US" sz="1800" dirty="0">
                        <a:effectLst/>
                        <a:latin typeface="Times New Roman" pitchFamily="18" charset="0"/>
                        <a:ea typeface="Calibri"/>
                        <a:cs typeface="Times New Roman" pitchFamily="18" charset="0"/>
                      </a:endParaRPr>
                    </a:p>
                  </a:txBody>
                  <a:tcPr marL="18806" marR="18806" marT="18806" marB="18806"/>
                </a:tc>
                <a:tc>
                  <a:txBody>
                    <a:bodyPr/>
                    <a:lstStyle/>
                    <a:p>
                      <a:pPr marL="0" marR="0">
                        <a:lnSpc>
                          <a:spcPct val="115000"/>
                        </a:lnSpc>
                        <a:spcBef>
                          <a:spcPts val="0"/>
                        </a:spcBef>
                        <a:spcAft>
                          <a:spcPts val="0"/>
                        </a:spcAft>
                      </a:pPr>
                      <a:r>
                        <a:rPr lang="en-US" sz="2000" dirty="0">
                          <a:effectLst/>
                          <a:latin typeface="Times New Roman" pitchFamily="18" charset="0"/>
                          <a:cs typeface="Times New Roman" pitchFamily="18" charset="0"/>
                        </a:rPr>
                        <a:t>Reciprocating cylinder</a:t>
                      </a:r>
                      <a:endParaRPr lang="en-US" sz="1800" dirty="0">
                        <a:effectLst/>
                        <a:latin typeface="Times New Roman" pitchFamily="18" charset="0"/>
                        <a:ea typeface="Calibri"/>
                        <a:cs typeface="Times New Roman" pitchFamily="18" charset="0"/>
                      </a:endParaRPr>
                    </a:p>
                  </a:txBody>
                  <a:tcPr marL="18806" marR="18806" marT="18806" marB="18806"/>
                </a:tc>
                <a:tc>
                  <a:txBody>
                    <a:bodyPr/>
                    <a:lstStyle/>
                    <a:p>
                      <a:pPr marL="0" marR="0">
                        <a:lnSpc>
                          <a:spcPct val="115000"/>
                        </a:lnSpc>
                        <a:spcBef>
                          <a:spcPts val="0"/>
                        </a:spcBef>
                        <a:spcAft>
                          <a:spcPts val="0"/>
                        </a:spcAft>
                      </a:pPr>
                      <a:r>
                        <a:rPr lang="en-US" sz="2000">
                          <a:effectLst/>
                          <a:latin typeface="Times New Roman" pitchFamily="18" charset="0"/>
                          <a:cs typeface="Times New Roman" pitchFamily="18" charset="0"/>
                        </a:rPr>
                        <a:t>Extended-release drug products</a:t>
                      </a:r>
                      <a:endParaRPr lang="en-US" sz="1800">
                        <a:effectLst/>
                        <a:latin typeface="Times New Roman" pitchFamily="18" charset="0"/>
                        <a:ea typeface="Calibri"/>
                        <a:cs typeface="Times New Roman" pitchFamily="18" charset="0"/>
                      </a:endParaRPr>
                    </a:p>
                  </a:txBody>
                  <a:tcPr marL="18806" marR="18806" marT="18806" marB="18806"/>
                </a:tc>
              </a:tr>
              <a:tr h="443409">
                <a:tc>
                  <a:txBody>
                    <a:bodyPr/>
                    <a:lstStyle/>
                    <a:p>
                      <a:pPr marL="0" marR="0">
                        <a:lnSpc>
                          <a:spcPct val="115000"/>
                        </a:lnSpc>
                        <a:spcBef>
                          <a:spcPts val="0"/>
                        </a:spcBef>
                        <a:spcAft>
                          <a:spcPts val="0"/>
                        </a:spcAft>
                      </a:pPr>
                      <a:r>
                        <a:rPr lang="en-US" sz="2000" dirty="0">
                          <a:effectLst/>
                          <a:latin typeface="Times New Roman" pitchFamily="18" charset="0"/>
                          <a:cs typeface="Times New Roman" pitchFamily="18" charset="0"/>
                        </a:rPr>
                        <a:t>Apparatus 4</a:t>
                      </a:r>
                      <a:endParaRPr lang="en-US" sz="1800" dirty="0">
                        <a:effectLst/>
                        <a:latin typeface="Times New Roman" pitchFamily="18" charset="0"/>
                        <a:ea typeface="Calibri"/>
                        <a:cs typeface="Times New Roman" pitchFamily="18" charset="0"/>
                      </a:endParaRPr>
                    </a:p>
                  </a:txBody>
                  <a:tcPr marL="18806" marR="18806" marT="18806" marB="18806"/>
                </a:tc>
                <a:tc>
                  <a:txBody>
                    <a:bodyPr/>
                    <a:lstStyle/>
                    <a:p>
                      <a:pPr marL="0" marR="0">
                        <a:lnSpc>
                          <a:spcPct val="115000"/>
                        </a:lnSpc>
                        <a:spcBef>
                          <a:spcPts val="0"/>
                        </a:spcBef>
                        <a:spcAft>
                          <a:spcPts val="0"/>
                        </a:spcAft>
                      </a:pPr>
                      <a:r>
                        <a:rPr lang="en-US" sz="2000" dirty="0">
                          <a:effectLst/>
                          <a:latin typeface="Times New Roman" pitchFamily="18" charset="0"/>
                          <a:cs typeface="Times New Roman" pitchFamily="18" charset="0"/>
                        </a:rPr>
                        <a:t>Flow cell</a:t>
                      </a:r>
                      <a:endParaRPr lang="en-US" sz="1800" dirty="0">
                        <a:effectLst/>
                        <a:latin typeface="Times New Roman" pitchFamily="18" charset="0"/>
                        <a:ea typeface="Calibri"/>
                        <a:cs typeface="Times New Roman" pitchFamily="18" charset="0"/>
                      </a:endParaRPr>
                    </a:p>
                  </a:txBody>
                  <a:tcPr marL="18806" marR="18806" marT="18806" marB="18806"/>
                </a:tc>
                <a:tc>
                  <a:txBody>
                    <a:bodyPr/>
                    <a:lstStyle/>
                    <a:p>
                      <a:pPr marL="0" marR="0">
                        <a:lnSpc>
                          <a:spcPct val="115000"/>
                        </a:lnSpc>
                        <a:spcBef>
                          <a:spcPts val="0"/>
                        </a:spcBef>
                        <a:spcAft>
                          <a:spcPts val="0"/>
                        </a:spcAft>
                      </a:pPr>
                      <a:r>
                        <a:rPr lang="en-US" sz="2000">
                          <a:effectLst/>
                          <a:latin typeface="Times New Roman" pitchFamily="18" charset="0"/>
                          <a:cs typeface="Times New Roman" pitchFamily="18" charset="0"/>
                        </a:rPr>
                        <a:t>Drug products containing low-water-soluble drugs</a:t>
                      </a:r>
                      <a:endParaRPr lang="en-US" sz="1800">
                        <a:effectLst/>
                        <a:latin typeface="Times New Roman" pitchFamily="18" charset="0"/>
                        <a:ea typeface="Calibri"/>
                        <a:cs typeface="Times New Roman" pitchFamily="18" charset="0"/>
                      </a:endParaRPr>
                    </a:p>
                  </a:txBody>
                  <a:tcPr marL="18806" marR="18806" marT="18806" marB="18806"/>
                </a:tc>
              </a:tr>
              <a:tr h="248223">
                <a:tc>
                  <a:txBody>
                    <a:bodyPr/>
                    <a:lstStyle/>
                    <a:p>
                      <a:pPr marL="0" marR="0">
                        <a:lnSpc>
                          <a:spcPct val="115000"/>
                        </a:lnSpc>
                        <a:spcBef>
                          <a:spcPts val="0"/>
                        </a:spcBef>
                        <a:spcAft>
                          <a:spcPts val="0"/>
                        </a:spcAft>
                      </a:pPr>
                      <a:r>
                        <a:rPr lang="en-US" sz="2000">
                          <a:effectLst/>
                          <a:latin typeface="Times New Roman" pitchFamily="18" charset="0"/>
                          <a:cs typeface="Times New Roman" pitchFamily="18" charset="0"/>
                        </a:rPr>
                        <a:t>Apparatus 5</a:t>
                      </a:r>
                      <a:endParaRPr lang="en-US" sz="1800">
                        <a:effectLst/>
                        <a:latin typeface="Times New Roman" pitchFamily="18" charset="0"/>
                        <a:ea typeface="Calibri"/>
                        <a:cs typeface="Times New Roman" pitchFamily="18" charset="0"/>
                      </a:endParaRPr>
                    </a:p>
                  </a:txBody>
                  <a:tcPr marL="18806" marR="18806" marT="18806" marB="18806"/>
                </a:tc>
                <a:tc>
                  <a:txBody>
                    <a:bodyPr/>
                    <a:lstStyle/>
                    <a:p>
                      <a:pPr marL="0" marR="0">
                        <a:lnSpc>
                          <a:spcPct val="115000"/>
                        </a:lnSpc>
                        <a:spcBef>
                          <a:spcPts val="0"/>
                        </a:spcBef>
                        <a:spcAft>
                          <a:spcPts val="0"/>
                        </a:spcAft>
                      </a:pPr>
                      <a:r>
                        <a:rPr lang="en-US" sz="2000" dirty="0">
                          <a:effectLst/>
                          <a:latin typeface="Times New Roman" pitchFamily="18" charset="0"/>
                          <a:cs typeface="Times New Roman" pitchFamily="18" charset="0"/>
                        </a:rPr>
                        <a:t>Paddle over disk</a:t>
                      </a:r>
                      <a:endParaRPr lang="en-US" sz="1800" dirty="0">
                        <a:effectLst/>
                        <a:latin typeface="Times New Roman" pitchFamily="18" charset="0"/>
                        <a:ea typeface="Calibri"/>
                        <a:cs typeface="Times New Roman" pitchFamily="18" charset="0"/>
                      </a:endParaRPr>
                    </a:p>
                  </a:txBody>
                  <a:tcPr marL="18806" marR="18806" marT="18806" marB="18806"/>
                </a:tc>
                <a:tc>
                  <a:txBody>
                    <a:bodyPr/>
                    <a:lstStyle/>
                    <a:p>
                      <a:pPr marL="0" marR="0">
                        <a:lnSpc>
                          <a:spcPct val="115000"/>
                        </a:lnSpc>
                        <a:spcBef>
                          <a:spcPts val="0"/>
                        </a:spcBef>
                        <a:spcAft>
                          <a:spcPts val="0"/>
                        </a:spcAft>
                      </a:pPr>
                      <a:r>
                        <a:rPr lang="en-US" sz="2000">
                          <a:effectLst/>
                          <a:latin typeface="Times New Roman" pitchFamily="18" charset="0"/>
                          <a:cs typeface="Times New Roman" pitchFamily="18" charset="0"/>
                        </a:rPr>
                        <a:t>Transdermal drug products</a:t>
                      </a:r>
                      <a:endParaRPr lang="en-US" sz="1800">
                        <a:effectLst/>
                        <a:latin typeface="Times New Roman" pitchFamily="18" charset="0"/>
                        <a:ea typeface="Calibri"/>
                        <a:cs typeface="Times New Roman" pitchFamily="18" charset="0"/>
                      </a:endParaRPr>
                    </a:p>
                  </a:txBody>
                  <a:tcPr marL="18806" marR="18806" marT="18806" marB="18806"/>
                </a:tc>
              </a:tr>
              <a:tr h="248223">
                <a:tc>
                  <a:txBody>
                    <a:bodyPr/>
                    <a:lstStyle/>
                    <a:p>
                      <a:pPr marL="0" marR="0">
                        <a:lnSpc>
                          <a:spcPct val="115000"/>
                        </a:lnSpc>
                        <a:spcBef>
                          <a:spcPts val="0"/>
                        </a:spcBef>
                        <a:spcAft>
                          <a:spcPts val="0"/>
                        </a:spcAft>
                      </a:pPr>
                      <a:r>
                        <a:rPr lang="en-US" sz="2000">
                          <a:effectLst/>
                          <a:latin typeface="Times New Roman" pitchFamily="18" charset="0"/>
                          <a:cs typeface="Times New Roman" pitchFamily="18" charset="0"/>
                        </a:rPr>
                        <a:t>Apparatus 6</a:t>
                      </a:r>
                      <a:endParaRPr lang="en-US" sz="1800">
                        <a:effectLst/>
                        <a:latin typeface="Times New Roman" pitchFamily="18" charset="0"/>
                        <a:ea typeface="Calibri"/>
                        <a:cs typeface="Times New Roman" pitchFamily="18" charset="0"/>
                      </a:endParaRPr>
                    </a:p>
                  </a:txBody>
                  <a:tcPr marL="18806" marR="18806" marT="18806" marB="18806"/>
                </a:tc>
                <a:tc>
                  <a:txBody>
                    <a:bodyPr/>
                    <a:lstStyle/>
                    <a:p>
                      <a:pPr marL="0" marR="0">
                        <a:lnSpc>
                          <a:spcPct val="115000"/>
                        </a:lnSpc>
                        <a:spcBef>
                          <a:spcPts val="0"/>
                        </a:spcBef>
                        <a:spcAft>
                          <a:spcPts val="0"/>
                        </a:spcAft>
                      </a:pPr>
                      <a:r>
                        <a:rPr lang="en-US" sz="2000" dirty="0">
                          <a:effectLst/>
                          <a:latin typeface="Times New Roman" pitchFamily="18" charset="0"/>
                          <a:cs typeface="Times New Roman" pitchFamily="18" charset="0"/>
                        </a:rPr>
                        <a:t>Cylinder</a:t>
                      </a:r>
                      <a:endParaRPr lang="en-US" sz="1800" dirty="0">
                        <a:effectLst/>
                        <a:latin typeface="Times New Roman" pitchFamily="18" charset="0"/>
                        <a:ea typeface="Calibri"/>
                        <a:cs typeface="Times New Roman" pitchFamily="18" charset="0"/>
                      </a:endParaRPr>
                    </a:p>
                  </a:txBody>
                  <a:tcPr marL="18806" marR="18806" marT="18806" marB="18806"/>
                </a:tc>
                <a:tc>
                  <a:txBody>
                    <a:bodyPr/>
                    <a:lstStyle/>
                    <a:p>
                      <a:pPr marL="0" marR="0">
                        <a:lnSpc>
                          <a:spcPct val="115000"/>
                        </a:lnSpc>
                        <a:spcBef>
                          <a:spcPts val="0"/>
                        </a:spcBef>
                        <a:spcAft>
                          <a:spcPts val="0"/>
                        </a:spcAft>
                      </a:pPr>
                      <a:r>
                        <a:rPr lang="en-US" sz="2000" dirty="0">
                          <a:effectLst/>
                          <a:latin typeface="Times New Roman" pitchFamily="18" charset="0"/>
                          <a:cs typeface="Times New Roman" pitchFamily="18" charset="0"/>
                        </a:rPr>
                        <a:t>Transdermal drug products</a:t>
                      </a:r>
                      <a:endParaRPr lang="en-US" sz="1800" dirty="0">
                        <a:effectLst/>
                        <a:latin typeface="Times New Roman" pitchFamily="18" charset="0"/>
                        <a:ea typeface="Calibri"/>
                        <a:cs typeface="Times New Roman" pitchFamily="18" charset="0"/>
                      </a:endParaRPr>
                    </a:p>
                  </a:txBody>
                  <a:tcPr marL="18806" marR="18806" marT="18806" marB="18806"/>
                </a:tc>
              </a:tr>
              <a:tr h="248223">
                <a:tc>
                  <a:txBody>
                    <a:bodyPr/>
                    <a:lstStyle/>
                    <a:p>
                      <a:pPr marL="0" marR="0">
                        <a:lnSpc>
                          <a:spcPct val="115000"/>
                        </a:lnSpc>
                        <a:spcBef>
                          <a:spcPts val="0"/>
                        </a:spcBef>
                        <a:spcAft>
                          <a:spcPts val="0"/>
                        </a:spcAft>
                      </a:pPr>
                      <a:r>
                        <a:rPr lang="en-US" sz="2000">
                          <a:effectLst/>
                          <a:latin typeface="Times New Roman" pitchFamily="18" charset="0"/>
                          <a:cs typeface="Times New Roman" pitchFamily="18" charset="0"/>
                        </a:rPr>
                        <a:t>Apparatus 7</a:t>
                      </a:r>
                      <a:endParaRPr lang="en-US" sz="1800">
                        <a:effectLst/>
                        <a:latin typeface="Times New Roman" pitchFamily="18" charset="0"/>
                        <a:ea typeface="Calibri"/>
                        <a:cs typeface="Times New Roman" pitchFamily="18" charset="0"/>
                      </a:endParaRPr>
                    </a:p>
                  </a:txBody>
                  <a:tcPr marL="18806" marR="18806" marT="18806" marB="18806"/>
                </a:tc>
                <a:tc>
                  <a:txBody>
                    <a:bodyPr/>
                    <a:lstStyle/>
                    <a:p>
                      <a:pPr marL="0" marR="0">
                        <a:lnSpc>
                          <a:spcPct val="115000"/>
                        </a:lnSpc>
                        <a:spcBef>
                          <a:spcPts val="0"/>
                        </a:spcBef>
                        <a:spcAft>
                          <a:spcPts val="0"/>
                        </a:spcAft>
                      </a:pPr>
                      <a:r>
                        <a:rPr lang="en-US" sz="2000" dirty="0">
                          <a:effectLst/>
                          <a:latin typeface="Times New Roman" pitchFamily="18" charset="0"/>
                          <a:cs typeface="Times New Roman" pitchFamily="18" charset="0"/>
                        </a:rPr>
                        <a:t>Reciprocating disk</a:t>
                      </a:r>
                      <a:endParaRPr lang="en-US" sz="1800" dirty="0">
                        <a:effectLst/>
                        <a:latin typeface="Times New Roman" pitchFamily="18" charset="0"/>
                        <a:ea typeface="Calibri"/>
                        <a:cs typeface="Times New Roman" pitchFamily="18" charset="0"/>
                      </a:endParaRPr>
                    </a:p>
                  </a:txBody>
                  <a:tcPr marL="18806" marR="18806" marT="18806" marB="18806"/>
                </a:tc>
                <a:tc>
                  <a:txBody>
                    <a:bodyPr/>
                    <a:lstStyle/>
                    <a:p>
                      <a:pPr marL="0" marR="0">
                        <a:lnSpc>
                          <a:spcPct val="115000"/>
                        </a:lnSpc>
                        <a:spcBef>
                          <a:spcPts val="0"/>
                        </a:spcBef>
                        <a:spcAft>
                          <a:spcPts val="0"/>
                        </a:spcAft>
                      </a:pPr>
                      <a:r>
                        <a:rPr lang="en-US" sz="2000" dirty="0">
                          <a:effectLst/>
                          <a:latin typeface="Times New Roman" pitchFamily="18" charset="0"/>
                          <a:cs typeface="Times New Roman" pitchFamily="18" charset="0"/>
                        </a:rPr>
                        <a:t>Extended-release drug products</a:t>
                      </a:r>
                      <a:endParaRPr lang="en-US" sz="1800" dirty="0">
                        <a:effectLst/>
                        <a:latin typeface="Times New Roman" pitchFamily="18" charset="0"/>
                        <a:ea typeface="Calibri"/>
                        <a:cs typeface="Times New Roman" pitchFamily="18" charset="0"/>
                      </a:endParaRPr>
                    </a:p>
                  </a:txBody>
                  <a:tcPr marL="18806" marR="18806" marT="18806" marB="18806"/>
                </a:tc>
              </a:tr>
              <a:tr h="443409">
                <a:tc>
                  <a:txBody>
                    <a:bodyPr/>
                    <a:lstStyle/>
                    <a:p>
                      <a:pPr marL="0" marR="0">
                        <a:lnSpc>
                          <a:spcPct val="115000"/>
                        </a:lnSpc>
                        <a:spcBef>
                          <a:spcPts val="0"/>
                        </a:spcBef>
                        <a:spcAft>
                          <a:spcPts val="0"/>
                        </a:spcAft>
                      </a:pPr>
                      <a:r>
                        <a:rPr lang="en-US" sz="2000">
                          <a:effectLst/>
                          <a:latin typeface="Times New Roman" pitchFamily="18" charset="0"/>
                          <a:cs typeface="Times New Roman" pitchFamily="18" charset="0"/>
                        </a:rPr>
                        <a:t>Rotating bottle</a:t>
                      </a:r>
                      <a:endParaRPr lang="en-US" sz="1800">
                        <a:effectLst/>
                        <a:latin typeface="Times New Roman" pitchFamily="18" charset="0"/>
                        <a:ea typeface="Calibri"/>
                        <a:cs typeface="Times New Roman" pitchFamily="18" charset="0"/>
                      </a:endParaRPr>
                    </a:p>
                  </a:txBody>
                  <a:tcPr marL="18806" marR="18806" marT="18806" marB="18806"/>
                </a:tc>
                <a:tc>
                  <a:txBody>
                    <a:bodyPr/>
                    <a:lstStyle/>
                    <a:p>
                      <a:pPr marL="0" marR="0">
                        <a:lnSpc>
                          <a:spcPct val="115000"/>
                        </a:lnSpc>
                        <a:spcBef>
                          <a:spcPts val="0"/>
                        </a:spcBef>
                        <a:spcAft>
                          <a:spcPts val="0"/>
                        </a:spcAft>
                      </a:pPr>
                      <a:r>
                        <a:rPr lang="en-US" sz="2000">
                          <a:effectLst/>
                          <a:latin typeface="Times New Roman" pitchFamily="18" charset="0"/>
                          <a:cs typeface="Times New Roman" pitchFamily="18" charset="0"/>
                        </a:rPr>
                        <a:t>(Non-USP-NF)</a:t>
                      </a:r>
                      <a:endParaRPr lang="en-US" sz="1800">
                        <a:effectLst/>
                        <a:latin typeface="Times New Roman" pitchFamily="18" charset="0"/>
                        <a:ea typeface="Calibri"/>
                        <a:cs typeface="Times New Roman" pitchFamily="18" charset="0"/>
                      </a:endParaRPr>
                    </a:p>
                  </a:txBody>
                  <a:tcPr marL="18806" marR="18806" marT="18806" marB="18806"/>
                </a:tc>
                <a:tc>
                  <a:txBody>
                    <a:bodyPr/>
                    <a:lstStyle/>
                    <a:p>
                      <a:pPr marL="0" marR="0">
                        <a:lnSpc>
                          <a:spcPct val="115000"/>
                        </a:lnSpc>
                        <a:spcBef>
                          <a:spcPts val="0"/>
                        </a:spcBef>
                        <a:spcAft>
                          <a:spcPts val="0"/>
                        </a:spcAft>
                      </a:pPr>
                      <a:r>
                        <a:rPr lang="en-US" sz="2000" dirty="0">
                          <a:effectLst/>
                          <a:latin typeface="Times New Roman" pitchFamily="18" charset="0"/>
                          <a:cs typeface="Times New Roman" pitchFamily="18" charset="0"/>
                        </a:rPr>
                        <a:t>Extended-release drug products (beads)</a:t>
                      </a:r>
                      <a:endParaRPr lang="en-US" sz="1800" dirty="0">
                        <a:effectLst/>
                        <a:latin typeface="Times New Roman" pitchFamily="18" charset="0"/>
                        <a:ea typeface="Calibri"/>
                        <a:cs typeface="Times New Roman" pitchFamily="18" charset="0"/>
                      </a:endParaRPr>
                    </a:p>
                  </a:txBody>
                  <a:tcPr marL="18806" marR="18806" marT="18806" marB="18806"/>
                </a:tc>
              </a:tr>
              <a:tr h="443409">
                <a:tc>
                  <a:txBody>
                    <a:bodyPr/>
                    <a:lstStyle/>
                    <a:p>
                      <a:pPr marL="0" marR="0">
                        <a:lnSpc>
                          <a:spcPct val="115000"/>
                        </a:lnSpc>
                        <a:spcBef>
                          <a:spcPts val="0"/>
                        </a:spcBef>
                        <a:spcAft>
                          <a:spcPts val="0"/>
                        </a:spcAft>
                      </a:pPr>
                      <a:r>
                        <a:rPr lang="en-US" sz="2000">
                          <a:effectLst/>
                          <a:latin typeface="Times New Roman" pitchFamily="18" charset="0"/>
                          <a:cs typeface="Times New Roman" pitchFamily="18" charset="0"/>
                        </a:rPr>
                        <a:t>Diffusion cell (Franz)</a:t>
                      </a:r>
                      <a:endParaRPr lang="en-US" sz="1800">
                        <a:effectLst/>
                        <a:latin typeface="Times New Roman" pitchFamily="18" charset="0"/>
                        <a:ea typeface="Calibri"/>
                        <a:cs typeface="Times New Roman" pitchFamily="18" charset="0"/>
                      </a:endParaRPr>
                    </a:p>
                  </a:txBody>
                  <a:tcPr marL="18806" marR="18806" marT="18806" marB="18806"/>
                </a:tc>
                <a:tc>
                  <a:txBody>
                    <a:bodyPr/>
                    <a:lstStyle/>
                    <a:p>
                      <a:pPr marL="0" marR="0">
                        <a:lnSpc>
                          <a:spcPct val="115000"/>
                        </a:lnSpc>
                        <a:spcBef>
                          <a:spcPts val="0"/>
                        </a:spcBef>
                        <a:spcAft>
                          <a:spcPts val="0"/>
                        </a:spcAft>
                      </a:pPr>
                      <a:r>
                        <a:rPr lang="en-US" sz="2000">
                          <a:effectLst/>
                          <a:latin typeface="Times New Roman" pitchFamily="18" charset="0"/>
                          <a:cs typeface="Times New Roman" pitchFamily="18" charset="0"/>
                        </a:rPr>
                        <a:t>(Non-USP-NF)</a:t>
                      </a:r>
                      <a:endParaRPr lang="en-US" sz="1800">
                        <a:effectLst/>
                        <a:latin typeface="Times New Roman" pitchFamily="18" charset="0"/>
                        <a:ea typeface="Calibri"/>
                        <a:cs typeface="Times New Roman" pitchFamily="18" charset="0"/>
                      </a:endParaRPr>
                    </a:p>
                  </a:txBody>
                  <a:tcPr marL="18806" marR="18806" marT="18806" marB="18806"/>
                </a:tc>
                <a:tc>
                  <a:txBody>
                    <a:bodyPr/>
                    <a:lstStyle/>
                    <a:p>
                      <a:pPr marL="0" marR="0">
                        <a:lnSpc>
                          <a:spcPct val="115000"/>
                        </a:lnSpc>
                        <a:spcBef>
                          <a:spcPts val="0"/>
                        </a:spcBef>
                        <a:spcAft>
                          <a:spcPts val="0"/>
                        </a:spcAft>
                      </a:pPr>
                      <a:r>
                        <a:rPr lang="en-US" sz="2000" dirty="0">
                          <a:effectLst/>
                          <a:latin typeface="Times New Roman" pitchFamily="18" charset="0"/>
                          <a:cs typeface="Times New Roman" pitchFamily="18" charset="0"/>
                        </a:rPr>
                        <a:t>Ointments, creams, transdermal drug products</a:t>
                      </a:r>
                      <a:endParaRPr lang="en-US" sz="1800" dirty="0">
                        <a:effectLst/>
                        <a:latin typeface="Times New Roman" pitchFamily="18" charset="0"/>
                        <a:ea typeface="Calibri"/>
                        <a:cs typeface="Times New Roman" pitchFamily="18" charset="0"/>
                      </a:endParaRPr>
                    </a:p>
                  </a:txBody>
                  <a:tcPr marL="18806" marR="18806" marT="18806" marB="18806"/>
                </a:tc>
              </a:tr>
            </a:tbl>
          </a:graphicData>
        </a:graphic>
      </p:graphicFrame>
    </p:spTree>
    <p:extLst>
      <p:ext uri="{BB962C8B-B14F-4D97-AF65-F5344CB8AC3E}">
        <p14:creationId xmlns:p14="http://schemas.microsoft.com/office/powerpoint/2010/main" val="38069319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3470" y="228600"/>
            <a:ext cx="8838130" cy="6400800"/>
          </a:xfrm>
          <a:prstGeom prst="rect">
            <a:avLst/>
          </a:prstGeom>
        </p:spPr>
      </p:pic>
    </p:spTree>
    <p:extLst>
      <p:ext uri="{BB962C8B-B14F-4D97-AF65-F5344CB8AC3E}">
        <p14:creationId xmlns:p14="http://schemas.microsoft.com/office/powerpoint/2010/main" val="41639270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image.slidesharecdn.com/dissolution-140930003113-phpapp01/95/dissolution-14-638.jpg?cb=1412037095"/>
          <p:cNvPicPr/>
          <p:nvPr/>
        </p:nvPicPr>
        <p:blipFill>
          <a:blip r:embed="rId2">
            <a:extLst>
              <a:ext uri="{28A0092B-C50C-407E-A947-70E740481C1C}">
                <a14:useLocalDpi xmlns:a14="http://schemas.microsoft.com/office/drawing/2010/main" val="0"/>
              </a:ext>
            </a:extLst>
          </a:blip>
          <a:srcRect/>
          <a:stretch>
            <a:fillRect/>
          </a:stretch>
        </p:blipFill>
        <p:spPr bwMode="auto">
          <a:xfrm>
            <a:off x="762000" y="533400"/>
            <a:ext cx="7620000" cy="5638800"/>
          </a:xfrm>
          <a:prstGeom prst="rect">
            <a:avLst/>
          </a:prstGeom>
          <a:noFill/>
          <a:ln>
            <a:noFill/>
          </a:ln>
        </p:spPr>
      </p:pic>
    </p:spTree>
    <p:extLst>
      <p:ext uri="{BB962C8B-B14F-4D97-AF65-F5344CB8AC3E}">
        <p14:creationId xmlns:p14="http://schemas.microsoft.com/office/powerpoint/2010/main" val="17136547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image.slidesharecdn.com/mpharmdissolution-140929000632-phpapp02/95/m-pharm-dissolution-50-638.jpg?cb=1411949347"/>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8229600" cy="6019799"/>
          </a:xfrm>
          <a:prstGeom prst="rect">
            <a:avLst/>
          </a:prstGeom>
          <a:noFill/>
          <a:ln>
            <a:noFill/>
          </a:ln>
        </p:spPr>
      </p:pic>
    </p:spTree>
    <p:extLst>
      <p:ext uri="{BB962C8B-B14F-4D97-AF65-F5344CB8AC3E}">
        <p14:creationId xmlns:p14="http://schemas.microsoft.com/office/powerpoint/2010/main" val="14746510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pharmatips.doyouknow.in/images/2013.10/Drug-Dissolution-Apparatus-III-USP-Reciprocating-C-100843497936616.png"/>
          <p:cNvPicPr/>
          <p:nvPr/>
        </p:nvPicPr>
        <p:blipFill>
          <a:blip r:embed="rId2">
            <a:extLst>
              <a:ext uri="{28A0092B-C50C-407E-A947-70E740481C1C}">
                <a14:useLocalDpi xmlns:a14="http://schemas.microsoft.com/office/drawing/2010/main" val="0"/>
              </a:ext>
            </a:extLst>
          </a:blip>
          <a:srcRect/>
          <a:stretch>
            <a:fillRect/>
          </a:stretch>
        </p:blipFill>
        <p:spPr bwMode="auto">
          <a:xfrm>
            <a:off x="1143000" y="838200"/>
            <a:ext cx="7239000" cy="5105399"/>
          </a:xfrm>
          <a:prstGeom prst="rect">
            <a:avLst/>
          </a:prstGeom>
          <a:noFill/>
          <a:ln>
            <a:noFill/>
          </a:ln>
        </p:spPr>
      </p:pic>
    </p:spTree>
    <p:extLst>
      <p:ext uri="{BB962C8B-B14F-4D97-AF65-F5344CB8AC3E}">
        <p14:creationId xmlns:p14="http://schemas.microsoft.com/office/powerpoint/2010/main" val="5065162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50520409"/>
              </p:ext>
            </p:extLst>
          </p:nvPr>
        </p:nvGraphicFramePr>
        <p:xfrm>
          <a:off x="304800" y="685800"/>
          <a:ext cx="8458200" cy="4982718"/>
        </p:xfrm>
        <a:graphic>
          <a:graphicData uri="http://schemas.openxmlformats.org/drawingml/2006/table">
            <a:tbl>
              <a:tblPr firstRow="1" firstCol="1" bandRow="1">
                <a:tableStyleId>{91EBBBCC-DAD2-459C-BE2E-F6DE35CF9A28}</a:tableStyleId>
              </a:tblPr>
              <a:tblGrid>
                <a:gridCol w="1524000"/>
                <a:gridCol w="1905000"/>
                <a:gridCol w="5029200"/>
              </a:tblGrid>
              <a:tr h="365760">
                <a:tc gridSpan="3">
                  <a:txBody>
                    <a:bodyPr/>
                    <a:lstStyle/>
                    <a:p>
                      <a:pPr marL="0" marR="0" algn="ctr">
                        <a:lnSpc>
                          <a:spcPct val="115000"/>
                        </a:lnSpc>
                        <a:spcBef>
                          <a:spcPts val="0"/>
                        </a:spcBef>
                        <a:spcAft>
                          <a:spcPts val="1000"/>
                        </a:spcAft>
                      </a:pPr>
                      <a:r>
                        <a:rPr lang="en-US" sz="2800" dirty="0" smtClean="0">
                          <a:effectLst/>
                        </a:rPr>
                        <a:t>Dissolution </a:t>
                      </a:r>
                      <a:r>
                        <a:rPr lang="en-US" sz="2800" dirty="0">
                          <a:effectLst/>
                        </a:rPr>
                        <a:t>Acceptance</a:t>
                      </a:r>
                      <a:endParaRPr lang="en-US" sz="2400" dirty="0">
                        <a:solidFill>
                          <a:srgbClr val="FF0000"/>
                        </a:solidFill>
                        <a:effectLst/>
                        <a:latin typeface="Times New Roman" pitchFamily="18" charset="0"/>
                        <a:ea typeface="Calibri"/>
                        <a:cs typeface="Times New Roman" pitchFamily="18" charset="0"/>
                      </a:endParaRPr>
                    </a:p>
                  </a:txBody>
                  <a:tcPr marL="28575" marR="28575" marT="28575" marB="28575" anchor="ctr"/>
                </a:tc>
                <a:tc hMerge="1">
                  <a:txBody>
                    <a:bodyPr/>
                    <a:lstStyle/>
                    <a:p>
                      <a:endParaRPr lang="en-US" sz="2800" dirty="0">
                        <a:latin typeface="Times New Roman" pitchFamily="18" charset="0"/>
                        <a:cs typeface="Times New Roman" pitchFamily="18" charset="0"/>
                      </a:endParaRPr>
                    </a:p>
                  </a:txBody>
                  <a:tcPr/>
                </a:tc>
                <a:tc hMerge="1">
                  <a:txBody>
                    <a:bodyPr/>
                    <a:lstStyle/>
                    <a:p>
                      <a:endParaRPr lang="en-US" sz="2800" dirty="0">
                        <a:latin typeface="Times New Roman" pitchFamily="18" charset="0"/>
                        <a:cs typeface="Times New Roman" pitchFamily="18" charset="0"/>
                      </a:endParaRPr>
                    </a:p>
                  </a:txBody>
                  <a:tcPr/>
                </a:tc>
              </a:tr>
              <a:tr h="267462">
                <a:tc>
                  <a:txBody>
                    <a:bodyPr/>
                    <a:lstStyle/>
                    <a:p>
                      <a:pPr marL="0" marR="0">
                        <a:lnSpc>
                          <a:spcPct val="115000"/>
                        </a:lnSpc>
                        <a:spcBef>
                          <a:spcPts val="0"/>
                        </a:spcBef>
                        <a:spcAft>
                          <a:spcPts val="0"/>
                        </a:spcAft>
                      </a:pPr>
                      <a:r>
                        <a:rPr lang="en-US" sz="2400" dirty="0">
                          <a:effectLst/>
                        </a:rPr>
                        <a:t>Stage </a:t>
                      </a:r>
                      <a:endParaRPr lang="en-US" sz="2000" dirty="0">
                        <a:effectLst/>
                        <a:latin typeface="Times New Roman" pitchFamily="18" charset="0"/>
                        <a:ea typeface="Calibri"/>
                        <a:cs typeface="Times New Roman" pitchFamily="18" charset="0"/>
                      </a:endParaRPr>
                    </a:p>
                  </a:txBody>
                  <a:tcPr marL="28575" marR="28575" marT="28575" marB="28575"/>
                </a:tc>
                <a:tc>
                  <a:txBody>
                    <a:bodyPr/>
                    <a:lstStyle/>
                    <a:p>
                      <a:pPr marL="0" marR="0">
                        <a:lnSpc>
                          <a:spcPct val="115000"/>
                        </a:lnSpc>
                        <a:spcBef>
                          <a:spcPts val="0"/>
                        </a:spcBef>
                        <a:spcAft>
                          <a:spcPts val="0"/>
                        </a:spcAft>
                      </a:pPr>
                      <a:r>
                        <a:rPr lang="en-US" sz="2400" dirty="0">
                          <a:effectLst/>
                        </a:rPr>
                        <a:t>Number Tested</a:t>
                      </a:r>
                      <a:endParaRPr lang="en-US" sz="2000" dirty="0">
                        <a:effectLst/>
                        <a:latin typeface="Times New Roman" pitchFamily="18" charset="0"/>
                        <a:ea typeface="Calibri"/>
                        <a:cs typeface="Times New Roman" pitchFamily="18" charset="0"/>
                      </a:endParaRPr>
                    </a:p>
                  </a:txBody>
                  <a:tcPr marL="28575" marR="28575" marT="28575" marB="28575"/>
                </a:tc>
                <a:tc>
                  <a:txBody>
                    <a:bodyPr/>
                    <a:lstStyle/>
                    <a:p>
                      <a:pPr marL="0" marR="0">
                        <a:lnSpc>
                          <a:spcPct val="115000"/>
                        </a:lnSpc>
                        <a:spcBef>
                          <a:spcPts val="0"/>
                        </a:spcBef>
                        <a:spcAft>
                          <a:spcPts val="0"/>
                        </a:spcAft>
                      </a:pPr>
                      <a:r>
                        <a:rPr lang="en-US" sz="2400" dirty="0">
                          <a:effectLst/>
                        </a:rPr>
                        <a:t>Acceptance Criteria</a:t>
                      </a:r>
                      <a:endParaRPr lang="en-US" sz="2000" dirty="0">
                        <a:effectLst/>
                        <a:latin typeface="Times New Roman" pitchFamily="18" charset="0"/>
                        <a:ea typeface="Calibri"/>
                        <a:cs typeface="Times New Roman" pitchFamily="18" charset="0"/>
                      </a:endParaRPr>
                    </a:p>
                  </a:txBody>
                  <a:tcPr marL="28575" marR="28575" marT="28575" marB="28575"/>
                </a:tc>
              </a:tr>
              <a:tr h="267462">
                <a:tc>
                  <a:txBody>
                    <a:bodyPr/>
                    <a:lstStyle/>
                    <a:p>
                      <a:pPr marL="0" marR="0">
                        <a:lnSpc>
                          <a:spcPct val="115000"/>
                        </a:lnSpc>
                        <a:spcBef>
                          <a:spcPts val="0"/>
                        </a:spcBef>
                        <a:spcAft>
                          <a:spcPts val="0"/>
                        </a:spcAft>
                      </a:pPr>
                      <a:r>
                        <a:rPr lang="en-US" sz="2400" dirty="0">
                          <a:effectLst/>
                        </a:rPr>
                        <a:t>S</a:t>
                      </a:r>
                      <a:r>
                        <a:rPr lang="en-US" sz="2400" baseline="-25000" dirty="0">
                          <a:effectLst/>
                        </a:rPr>
                        <a:t>1</a:t>
                      </a:r>
                      <a:r>
                        <a:rPr lang="en-US" sz="2400" dirty="0">
                          <a:effectLst/>
                        </a:rPr>
                        <a:t> </a:t>
                      </a:r>
                      <a:endParaRPr lang="en-US" sz="2000" dirty="0">
                        <a:effectLst/>
                        <a:latin typeface="Times New Roman" pitchFamily="18" charset="0"/>
                        <a:ea typeface="Calibri"/>
                        <a:cs typeface="Times New Roman" pitchFamily="18" charset="0"/>
                      </a:endParaRPr>
                    </a:p>
                  </a:txBody>
                  <a:tcPr marL="28575" marR="28575" marT="28575" marB="28575"/>
                </a:tc>
                <a:tc>
                  <a:txBody>
                    <a:bodyPr/>
                    <a:lstStyle/>
                    <a:p>
                      <a:pPr marL="0" marR="0">
                        <a:lnSpc>
                          <a:spcPct val="115000"/>
                        </a:lnSpc>
                        <a:spcBef>
                          <a:spcPts val="0"/>
                        </a:spcBef>
                        <a:spcAft>
                          <a:spcPts val="0"/>
                        </a:spcAft>
                      </a:pPr>
                      <a:r>
                        <a:rPr lang="en-US" sz="2400" dirty="0">
                          <a:effectLst/>
                        </a:rPr>
                        <a:t>6</a:t>
                      </a:r>
                      <a:endParaRPr lang="en-US" sz="2000" dirty="0">
                        <a:effectLst/>
                        <a:latin typeface="Times New Roman" pitchFamily="18" charset="0"/>
                        <a:ea typeface="Calibri"/>
                        <a:cs typeface="Times New Roman" pitchFamily="18" charset="0"/>
                      </a:endParaRPr>
                    </a:p>
                  </a:txBody>
                  <a:tcPr marL="28575" marR="28575" marT="28575" marB="28575"/>
                </a:tc>
                <a:tc>
                  <a:txBody>
                    <a:bodyPr/>
                    <a:lstStyle/>
                    <a:p>
                      <a:pPr marL="0" marR="0">
                        <a:lnSpc>
                          <a:spcPct val="115000"/>
                        </a:lnSpc>
                        <a:spcBef>
                          <a:spcPts val="0"/>
                        </a:spcBef>
                        <a:spcAft>
                          <a:spcPts val="0"/>
                        </a:spcAft>
                      </a:pPr>
                      <a:r>
                        <a:rPr lang="en-US" sz="2400" dirty="0">
                          <a:effectLst/>
                        </a:rPr>
                        <a:t>Each unit is not less than Q + 5% </a:t>
                      </a:r>
                      <a:endParaRPr lang="en-US" sz="2000" dirty="0">
                        <a:effectLst/>
                        <a:latin typeface="Times New Roman" pitchFamily="18" charset="0"/>
                        <a:ea typeface="Calibri"/>
                        <a:cs typeface="Times New Roman" pitchFamily="18" charset="0"/>
                      </a:endParaRPr>
                    </a:p>
                  </a:txBody>
                  <a:tcPr marL="28575" marR="28575" marT="28575" marB="28575"/>
                </a:tc>
              </a:tr>
              <a:tr h="688086">
                <a:tc>
                  <a:txBody>
                    <a:bodyPr/>
                    <a:lstStyle/>
                    <a:p>
                      <a:pPr marL="0" marR="0">
                        <a:lnSpc>
                          <a:spcPct val="115000"/>
                        </a:lnSpc>
                        <a:spcBef>
                          <a:spcPts val="0"/>
                        </a:spcBef>
                        <a:spcAft>
                          <a:spcPts val="0"/>
                        </a:spcAft>
                      </a:pPr>
                      <a:r>
                        <a:rPr lang="en-US" sz="2400" dirty="0">
                          <a:effectLst/>
                        </a:rPr>
                        <a:t>S</a:t>
                      </a:r>
                      <a:r>
                        <a:rPr lang="en-US" sz="2400" baseline="-25000" dirty="0">
                          <a:effectLst/>
                        </a:rPr>
                        <a:t>2</a:t>
                      </a:r>
                      <a:r>
                        <a:rPr lang="en-US" sz="2400" dirty="0">
                          <a:effectLst/>
                        </a:rPr>
                        <a:t> </a:t>
                      </a:r>
                      <a:endParaRPr lang="en-US" sz="2000" dirty="0">
                        <a:effectLst/>
                        <a:latin typeface="Times New Roman" pitchFamily="18" charset="0"/>
                        <a:ea typeface="Calibri"/>
                        <a:cs typeface="Times New Roman" pitchFamily="18" charset="0"/>
                      </a:endParaRPr>
                    </a:p>
                  </a:txBody>
                  <a:tcPr marL="28575" marR="28575" marT="28575" marB="28575"/>
                </a:tc>
                <a:tc>
                  <a:txBody>
                    <a:bodyPr/>
                    <a:lstStyle/>
                    <a:p>
                      <a:pPr marL="0" marR="0">
                        <a:lnSpc>
                          <a:spcPct val="115000"/>
                        </a:lnSpc>
                        <a:spcBef>
                          <a:spcPts val="0"/>
                        </a:spcBef>
                        <a:spcAft>
                          <a:spcPts val="0"/>
                        </a:spcAft>
                      </a:pPr>
                      <a:r>
                        <a:rPr lang="en-US" sz="2400" dirty="0">
                          <a:effectLst/>
                        </a:rPr>
                        <a:t>6</a:t>
                      </a:r>
                      <a:endParaRPr lang="en-US" sz="2000" dirty="0">
                        <a:effectLst/>
                        <a:latin typeface="Times New Roman" pitchFamily="18" charset="0"/>
                        <a:ea typeface="Calibri"/>
                        <a:cs typeface="Times New Roman" pitchFamily="18" charset="0"/>
                      </a:endParaRPr>
                    </a:p>
                  </a:txBody>
                  <a:tcPr marL="28575" marR="28575" marT="28575" marB="28575"/>
                </a:tc>
                <a:tc>
                  <a:txBody>
                    <a:bodyPr/>
                    <a:lstStyle/>
                    <a:p>
                      <a:pPr marL="0" marR="0">
                        <a:lnSpc>
                          <a:spcPct val="115000"/>
                        </a:lnSpc>
                        <a:spcBef>
                          <a:spcPts val="0"/>
                        </a:spcBef>
                        <a:spcAft>
                          <a:spcPts val="0"/>
                        </a:spcAft>
                      </a:pPr>
                      <a:r>
                        <a:rPr lang="en-US" sz="2400" dirty="0">
                          <a:effectLst/>
                        </a:rPr>
                        <a:t>Average of 12 units (S</a:t>
                      </a:r>
                      <a:r>
                        <a:rPr lang="en-US" sz="2400" baseline="-25000" dirty="0">
                          <a:effectLst/>
                        </a:rPr>
                        <a:t>1</a:t>
                      </a:r>
                      <a:r>
                        <a:rPr lang="en-US" sz="2400" dirty="0">
                          <a:effectLst/>
                        </a:rPr>
                        <a:t> + S</a:t>
                      </a:r>
                      <a:r>
                        <a:rPr lang="en-US" sz="2400" baseline="-25000" dirty="0">
                          <a:effectLst/>
                        </a:rPr>
                        <a:t>2</a:t>
                      </a:r>
                      <a:r>
                        <a:rPr lang="en-US" sz="2400" dirty="0">
                          <a:effectLst/>
                        </a:rPr>
                        <a:t>) is equal to or greater than Q, and no unit is less than Q – 15% </a:t>
                      </a:r>
                      <a:endParaRPr lang="en-US" sz="2000" dirty="0">
                        <a:effectLst/>
                        <a:latin typeface="Times New Roman" pitchFamily="18" charset="0"/>
                        <a:ea typeface="Calibri"/>
                        <a:cs typeface="Times New Roman" pitchFamily="18" charset="0"/>
                      </a:endParaRPr>
                    </a:p>
                  </a:txBody>
                  <a:tcPr marL="28575" marR="28575" marT="28575" marB="28575"/>
                </a:tc>
              </a:tr>
              <a:tr h="898398">
                <a:tc>
                  <a:txBody>
                    <a:bodyPr/>
                    <a:lstStyle/>
                    <a:p>
                      <a:pPr marL="0" marR="0">
                        <a:lnSpc>
                          <a:spcPct val="115000"/>
                        </a:lnSpc>
                        <a:spcBef>
                          <a:spcPts val="0"/>
                        </a:spcBef>
                        <a:spcAft>
                          <a:spcPts val="0"/>
                        </a:spcAft>
                      </a:pPr>
                      <a:r>
                        <a:rPr lang="en-US" sz="2400">
                          <a:effectLst/>
                        </a:rPr>
                        <a:t>S</a:t>
                      </a:r>
                      <a:r>
                        <a:rPr lang="en-US" sz="2400" baseline="-25000">
                          <a:effectLst/>
                        </a:rPr>
                        <a:t>3</a:t>
                      </a:r>
                      <a:r>
                        <a:rPr lang="en-US" sz="2400">
                          <a:effectLst/>
                        </a:rPr>
                        <a:t> </a:t>
                      </a:r>
                      <a:endParaRPr lang="en-US" sz="2000">
                        <a:effectLst/>
                        <a:latin typeface="Times New Roman" pitchFamily="18" charset="0"/>
                        <a:ea typeface="Calibri"/>
                        <a:cs typeface="Times New Roman" pitchFamily="18" charset="0"/>
                      </a:endParaRPr>
                    </a:p>
                  </a:txBody>
                  <a:tcPr marL="28575" marR="28575" marT="28575" marB="28575"/>
                </a:tc>
                <a:tc>
                  <a:txBody>
                    <a:bodyPr/>
                    <a:lstStyle/>
                    <a:p>
                      <a:pPr marL="0" marR="0">
                        <a:lnSpc>
                          <a:spcPct val="115000"/>
                        </a:lnSpc>
                        <a:spcBef>
                          <a:spcPts val="0"/>
                        </a:spcBef>
                        <a:spcAft>
                          <a:spcPts val="0"/>
                        </a:spcAft>
                      </a:pPr>
                      <a:r>
                        <a:rPr lang="en-US" sz="2400" dirty="0">
                          <a:effectLst/>
                        </a:rPr>
                        <a:t>12</a:t>
                      </a:r>
                      <a:endParaRPr lang="en-US" sz="2000" dirty="0">
                        <a:effectLst/>
                        <a:latin typeface="Times New Roman" pitchFamily="18" charset="0"/>
                        <a:ea typeface="Calibri"/>
                        <a:cs typeface="Times New Roman" pitchFamily="18" charset="0"/>
                      </a:endParaRPr>
                    </a:p>
                  </a:txBody>
                  <a:tcPr marL="28575" marR="28575" marT="28575" marB="28575"/>
                </a:tc>
                <a:tc>
                  <a:txBody>
                    <a:bodyPr/>
                    <a:lstStyle/>
                    <a:p>
                      <a:pPr marL="0" marR="0">
                        <a:lnSpc>
                          <a:spcPct val="115000"/>
                        </a:lnSpc>
                        <a:spcBef>
                          <a:spcPts val="0"/>
                        </a:spcBef>
                        <a:spcAft>
                          <a:spcPts val="0"/>
                        </a:spcAft>
                      </a:pPr>
                      <a:r>
                        <a:rPr lang="en-US" sz="2400" dirty="0">
                          <a:effectLst/>
                        </a:rPr>
                        <a:t>Average of 24 units (S</a:t>
                      </a:r>
                      <a:r>
                        <a:rPr lang="en-US" sz="2400" baseline="-25000" dirty="0">
                          <a:effectLst/>
                        </a:rPr>
                        <a:t>1</a:t>
                      </a:r>
                      <a:r>
                        <a:rPr lang="en-US" sz="2400" dirty="0">
                          <a:effectLst/>
                        </a:rPr>
                        <a:t> + S</a:t>
                      </a:r>
                      <a:r>
                        <a:rPr lang="en-US" sz="2400" baseline="-25000" dirty="0">
                          <a:effectLst/>
                        </a:rPr>
                        <a:t>2</a:t>
                      </a:r>
                      <a:r>
                        <a:rPr lang="en-US" sz="2400" dirty="0">
                          <a:effectLst/>
                        </a:rPr>
                        <a:t> + S</a:t>
                      </a:r>
                      <a:r>
                        <a:rPr lang="en-US" sz="2400" baseline="-25000" dirty="0">
                          <a:effectLst/>
                        </a:rPr>
                        <a:t>3</a:t>
                      </a:r>
                      <a:r>
                        <a:rPr lang="en-US" sz="2400" dirty="0">
                          <a:effectLst/>
                        </a:rPr>
                        <a:t>) is equal to or greater than Q, not more than 2 units are less than Q – 15%, and no unit is less than Q – 25% </a:t>
                      </a:r>
                      <a:endParaRPr lang="en-US" sz="2000" dirty="0">
                        <a:effectLst/>
                        <a:latin typeface="Times New Roman" pitchFamily="18" charset="0"/>
                        <a:ea typeface="Calibri"/>
                        <a:cs typeface="Times New Roman" pitchFamily="18" charset="0"/>
                      </a:endParaRPr>
                    </a:p>
                  </a:txBody>
                  <a:tcPr marL="28575" marR="28575" marT="28575" marB="28575"/>
                </a:tc>
              </a:tr>
            </a:tbl>
          </a:graphicData>
        </a:graphic>
      </p:graphicFrame>
      <p:sp>
        <p:nvSpPr>
          <p:cNvPr id="3" name="Rectangle 1"/>
          <p:cNvSpPr>
            <a:spLocks noChangeArrowheads="1"/>
          </p:cNvSpPr>
          <p:nvPr/>
        </p:nvSpPr>
        <p:spPr bwMode="auto">
          <a:xfrm>
            <a:off x="871538" y="27908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0366770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914400"/>
            <a:ext cx="8458200" cy="4832092"/>
          </a:xfrm>
          <a:prstGeom prst="rect">
            <a:avLst/>
          </a:prstGeom>
        </p:spPr>
        <p:txBody>
          <a:bodyPr wrap="square">
            <a:spAutoFit/>
          </a:bodyPr>
          <a:lstStyle/>
          <a:p>
            <a:pPr algn="just"/>
            <a:r>
              <a:rPr lang="en-US" sz="2800" dirty="0">
                <a:latin typeface="Times New Roman" pitchFamily="18" charset="0"/>
                <a:cs typeface="Times New Roman" pitchFamily="18" charset="0"/>
              </a:rPr>
              <a:t>The basket method is </a:t>
            </a:r>
            <a:r>
              <a:rPr lang="en-US" sz="2800" dirty="0">
                <a:solidFill>
                  <a:srgbClr val="00B050"/>
                </a:solidFill>
                <a:latin typeface="Times New Roman" pitchFamily="18" charset="0"/>
                <a:cs typeface="Times New Roman" pitchFamily="18" charset="0"/>
              </a:rPr>
              <a:t>less sensitive to the tilting effect</a:t>
            </a:r>
            <a:r>
              <a:rPr lang="en-US" sz="2800" dirty="0">
                <a:latin typeface="Times New Roman" pitchFamily="18" charset="0"/>
                <a:cs typeface="Times New Roman" pitchFamily="18" charset="0"/>
              </a:rPr>
              <a:t>. However, the basket method is </a:t>
            </a:r>
            <a:r>
              <a:rPr lang="en-US" sz="2800" dirty="0">
                <a:solidFill>
                  <a:srgbClr val="7030A0"/>
                </a:solidFill>
                <a:latin typeface="Times New Roman" pitchFamily="18" charset="0"/>
                <a:cs typeface="Times New Roman" pitchFamily="18" charset="0"/>
              </a:rPr>
              <a:t>more sensitive to clogging </a:t>
            </a:r>
            <a:r>
              <a:rPr lang="en-US" sz="2800" dirty="0">
                <a:latin typeface="Times New Roman" pitchFamily="18" charset="0"/>
                <a:cs typeface="Times New Roman" pitchFamily="18" charset="0"/>
              </a:rPr>
              <a:t>due to gummy materials. </a:t>
            </a:r>
            <a:endParaRPr lang="en-US" sz="2800" dirty="0" smtClean="0">
              <a:latin typeface="Times New Roman" pitchFamily="18" charset="0"/>
              <a:cs typeface="Times New Roman" pitchFamily="18" charset="0"/>
            </a:endParaRPr>
          </a:p>
          <a:p>
            <a:pPr algn="just"/>
            <a:endParaRPr lang="en-US" sz="2800" dirty="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Pieces </a:t>
            </a:r>
            <a:r>
              <a:rPr lang="en-US" sz="2800" dirty="0">
                <a:latin typeface="Times New Roman" pitchFamily="18" charset="0"/>
                <a:cs typeface="Times New Roman" pitchFamily="18" charset="0"/>
              </a:rPr>
              <a:t>of small particles can also clog up the basket screen and create a local non-sink condition for dissolution. </a:t>
            </a:r>
            <a:endParaRPr lang="en-US" sz="2800" dirty="0" smtClean="0">
              <a:latin typeface="Times New Roman" pitchFamily="18" charset="0"/>
              <a:cs typeface="Times New Roman" pitchFamily="18" charset="0"/>
            </a:endParaRPr>
          </a:p>
          <a:p>
            <a:pPr algn="just"/>
            <a:endParaRPr lang="en-US" sz="2800" dirty="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Furthermore</a:t>
            </a:r>
            <a:r>
              <a:rPr lang="en-US" sz="2800" dirty="0">
                <a:latin typeface="Times New Roman" pitchFamily="18" charset="0"/>
                <a:cs typeface="Times New Roman" pitchFamily="18" charset="0"/>
              </a:rPr>
              <a:t>, dissolved gas in the medium may form air bubbles on the surface of the dosage form unit and can affect dissolution in both the basket and paddle methods.</a:t>
            </a:r>
          </a:p>
        </p:txBody>
      </p:sp>
    </p:spTree>
    <p:extLst>
      <p:ext uri="{BB962C8B-B14F-4D97-AF65-F5344CB8AC3E}">
        <p14:creationId xmlns:p14="http://schemas.microsoft.com/office/powerpoint/2010/main" val="7511126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90600" y="310725"/>
            <a:ext cx="7391399" cy="6318675"/>
          </a:xfrm>
          <a:prstGeom prst="rect">
            <a:avLst/>
          </a:prstGeom>
        </p:spPr>
      </p:pic>
    </p:spTree>
    <p:extLst>
      <p:ext uri="{BB962C8B-B14F-4D97-AF65-F5344CB8AC3E}">
        <p14:creationId xmlns:p14="http://schemas.microsoft.com/office/powerpoint/2010/main" val="26636058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3000" y="99834"/>
            <a:ext cx="6858000" cy="6570722"/>
          </a:xfrm>
          <a:prstGeom prst="rect">
            <a:avLst/>
          </a:prstGeom>
        </p:spPr>
      </p:pic>
    </p:spTree>
    <p:extLst>
      <p:ext uri="{BB962C8B-B14F-4D97-AF65-F5344CB8AC3E}">
        <p14:creationId xmlns:p14="http://schemas.microsoft.com/office/powerpoint/2010/main" val="10497193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066800"/>
            <a:ext cx="8305800" cy="5016758"/>
          </a:xfrm>
          <a:prstGeom prst="rect">
            <a:avLst/>
          </a:prstGeom>
        </p:spPr>
        <p:txBody>
          <a:bodyPr wrap="square">
            <a:spAutoFit/>
          </a:bodyPr>
          <a:lstStyle/>
          <a:p>
            <a:pPr algn="just"/>
            <a:r>
              <a:rPr lang="en-US" sz="3200" dirty="0">
                <a:latin typeface="Times New Roman" pitchFamily="18" charset="0"/>
                <a:cs typeface="Times New Roman" pitchFamily="18" charset="0"/>
              </a:rPr>
              <a:t>The use of various testing methods makes it </a:t>
            </a:r>
            <a:r>
              <a:rPr lang="en-US" sz="3200" dirty="0" smtClean="0">
                <a:latin typeface="Times New Roman" pitchFamily="18" charset="0"/>
                <a:cs typeface="Times New Roman" pitchFamily="18" charset="0"/>
              </a:rPr>
              <a:t>difficult </a:t>
            </a:r>
            <a:r>
              <a:rPr lang="en-US" sz="3200" dirty="0">
                <a:latin typeface="Times New Roman" pitchFamily="18" charset="0"/>
                <a:cs typeface="Times New Roman" pitchFamily="18" charset="0"/>
              </a:rPr>
              <a:t>to interpret dissolution results, because there is no simple correlation among dissolution results obtained with various methods. </a:t>
            </a:r>
            <a:endParaRPr lang="en-US" sz="3200" dirty="0" smtClean="0">
              <a:latin typeface="Times New Roman" pitchFamily="18" charset="0"/>
              <a:cs typeface="Times New Roman" pitchFamily="18" charset="0"/>
            </a:endParaRPr>
          </a:p>
          <a:p>
            <a:pPr algn="just"/>
            <a:endParaRPr lang="en-US" sz="3200" dirty="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For </a:t>
            </a:r>
            <a:r>
              <a:rPr lang="en-US" sz="3200" dirty="0">
                <a:latin typeface="Times New Roman" pitchFamily="18" charset="0"/>
                <a:cs typeface="Times New Roman" pitchFamily="18" charset="0"/>
              </a:rPr>
              <a:t>many drug products, the dissolution rates are higher with the paddle method. Dissolution results at 50 rpm with the paddle method may be equivalent to dissolution at 100 rpm with the basket method. </a:t>
            </a:r>
          </a:p>
        </p:txBody>
      </p:sp>
    </p:spTree>
    <p:extLst>
      <p:ext uri="{BB962C8B-B14F-4D97-AF65-F5344CB8AC3E}">
        <p14:creationId xmlns:p14="http://schemas.microsoft.com/office/powerpoint/2010/main" val="42924462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914400"/>
            <a:ext cx="8534400" cy="4524315"/>
          </a:xfrm>
          <a:prstGeom prst="rect">
            <a:avLst/>
          </a:prstGeom>
        </p:spPr>
        <p:txBody>
          <a:bodyPr wrap="square">
            <a:spAutoFit/>
          </a:bodyPr>
          <a:lstStyle/>
          <a:p>
            <a:pPr algn="just"/>
            <a:r>
              <a:rPr lang="en-US" sz="3200" dirty="0">
                <a:latin typeface="Times New Roman" pitchFamily="18" charset="0"/>
                <a:cs typeface="Times New Roman" pitchFamily="18" charset="0"/>
              </a:rPr>
              <a:t>In a comparison of the paddle and basket methods in evaluating a sustained-release pseudoephedrine–guaifenesin preparation, found that the paddle method was more discriminating in demonstrating dissolution differences among drug products</a:t>
            </a:r>
            <a:r>
              <a:rPr lang="en-US" sz="3200" dirty="0" smtClean="0">
                <a:latin typeface="Times New Roman" pitchFamily="18" charset="0"/>
                <a:cs typeface="Times New Roman" pitchFamily="18" charset="0"/>
              </a:rPr>
              <a:t>.</a:t>
            </a:r>
          </a:p>
          <a:p>
            <a:pPr algn="just"/>
            <a:endParaRPr lang="en-US" sz="3200" dirty="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At </a:t>
            </a:r>
            <a:r>
              <a:rPr lang="en-US" sz="3200" dirty="0">
                <a:latin typeface="Times New Roman" pitchFamily="18" charset="0"/>
                <a:cs typeface="Times New Roman" pitchFamily="18" charset="0"/>
              </a:rPr>
              <a:t>100 rpm, the basket method failed to pick up formulation differences detected by the paddle method.</a:t>
            </a:r>
          </a:p>
        </p:txBody>
      </p:sp>
    </p:spTree>
    <p:extLst>
      <p:ext uri="{BB962C8B-B14F-4D97-AF65-F5344CB8AC3E}">
        <p14:creationId xmlns:p14="http://schemas.microsoft.com/office/powerpoint/2010/main" val="11372615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57200"/>
            <a:ext cx="8610600" cy="5693866"/>
          </a:xfrm>
          <a:prstGeom prst="rect">
            <a:avLst/>
          </a:prstGeom>
        </p:spPr>
        <p:txBody>
          <a:bodyPr wrap="square">
            <a:spAutoFit/>
          </a:bodyPr>
          <a:lstStyle/>
          <a:p>
            <a:pPr algn="just"/>
            <a:r>
              <a:rPr lang="en-US" sz="2800" dirty="0" smtClean="0">
                <a:latin typeface="Times New Roman" pitchFamily="18" charset="0"/>
                <a:cs typeface="Times New Roman" pitchFamily="18" charset="0"/>
              </a:rPr>
              <a:t>In the </a:t>
            </a:r>
            <a:r>
              <a:rPr lang="en-US" sz="2800" dirty="0">
                <a:latin typeface="Times New Roman" pitchFamily="18" charset="0"/>
                <a:cs typeface="Times New Roman" pitchFamily="18" charset="0"/>
              </a:rPr>
              <a:t>absence of </a:t>
            </a:r>
            <a:r>
              <a:rPr lang="en-US" sz="2800" i="1" dirty="0">
                <a:latin typeface="Times New Roman" pitchFamily="18" charset="0"/>
                <a:cs typeface="Times New Roman" pitchFamily="18" charset="0"/>
              </a:rPr>
              <a:t>in-vivo</a:t>
            </a:r>
            <a:r>
              <a:rPr lang="en-US" sz="2800" dirty="0">
                <a:latin typeface="Times New Roman" pitchFamily="18" charset="0"/>
                <a:cs typeface="Times New Roman" pitchFamily="18" charset="0"/>
              </a:rPr>
              <a:t> data, the selection of the dissolution method is based on the type of drug product to be tested. </a:t>
            </a:r>
            <a:endParaRPr lang="en-US" sz="2800" dirty="0" smtClean="0">
              <a:latin typeface="Times New Roman" pitchFamily="18" charset="0"/>
              <a:cs typeface="Times New Roman" pitchFamily="18" charset="0"/>
            </a:endParaRPr>
          </a:p>
          <a:p>
            <a:pPr algn="just"/>
            <a:endParaRPr lang="en-US" sz="2800" dirty="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For </a:t>
            </a:r>
            <a:r>
              <a:rPr lang="en-US" sz="2800" dirty="0">
                <a:latin typeface="Times New Roman" pitchFamily="18" charset="0"/>
                <a:cs typeface="Times New Roman" pitchFamily="18" charset="0"/>
              </a:rPr>
              <a:t>example, </a:t>
            </a:r>
            <a:r>
              <a:rPr lang="en-US" sz="2800" dirty="0">
                <a:solidFill>
                  <a:srgbClr val="7030A0"/>
                </a:solidFill>
                <a:latin typeface="Times New Roman" pitchFamily="18" charset="0"/>
                <a:cs typeface="Times New Roman" pitchFamily="18" charset="0"/>
              </a:rPr>
              <a:t>a low-density preparation may be poorly wetted in the basket method</a:t>
            </a:r>
            <a:r>
              <a:rPr lang="en-US" sz="2800" dirty="0" smtClean="0">
                <a:latin typeface="Times New Roman" pitchFamily="18" charset="0"/>
                <a:cs typeface="Times New Roman" pitchFamily="18" charset="0"/>
              </a:rPr>
              <a:t>.</a:t>
            </a:r>
          </a:p>
          <a:p>
            <a:pPr algn="just"/>
            <a:endParaRPr lang="en-US" sz="28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A gummy preparation may clog up the basket screen; therefore the paddle method is preferred. </a:t>
            </a:r>
            <a:endParaRPr lang="en-US" sz="2800" dirty="0" smtClean="0">
              <a:latin typeface="Times New Roman" pitchFamily="18" charset="0"/>
              <a:cs typeface="Times New Roman" pitchFamily="18" charset="0"/>
            </a:endParaRPr>
          </a:p>
          <a:p>
            <a:pPr algn="just"/>
            <a:endParaRPr lang="en-US" sz="2800" dirty="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For </a:t>
            </a:r>
            <a:r>
              <a:rPr lang="en-US" sz="2800" dirty="0">
                <a:latin typeface="Times New Roman" pitchFamily="18" charset="0"/>
                <a:cs typeface="Times New Roman" pitchFamily="18" charset="0"/>
              </a:rPr>
              <a:t>many drugs, a satisfactory dissolution test may be obtained with more than one method by optimizing the testing conditions.</a:t>
            </a:r>
          </a:p>
        </p:txBody>
      </p:sp>
    </p:spTree>
    <p:extLst>
      <p:ext uri="{BB962C8B-B14F-4D97-AF65-F5344CB8AC3E}">
        <p14:creationId xmlns:p14="http://schemas.microsoft.com/office/powerpoint/2010/main" val="34907238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381000"/>
            <a:ext cx="8229600" cy="5386090"/>
          </a:xfrm>
          <a:prstGeom prst="rect">
            <a:avLst/>
          </a:prstGeom>
        </p:spPr>
        <p:txBody>
          <a:bodyPr wrap="square">
            <a:spAutoFit/>
          </a:bodyPr>
          <a:lstStyle/>
          <a:p>
            <a:pPr algn="just">
              <a:defRPr/>
            </a:pPr>
            <a:r>
              <a:rPr lang="en-US" altLang="zh-CN" sz="3200" b="1" dirty="0">
                <a:latin typeface="Times New Roman" panose="02020603050405020304" pitchFamily="18" charset="0"/>
                <a:cs typeface="Times New Roman" panose="02020603050405020304" pitchFamily="18" charset="0"/>
              </a:rPr>
              <a:t>For a drug to exert its biological effect, it must </a:t>
            </a:r>
            <a:r>
              <a:rPr lang="en-US" altLang="zh-CN" sz="3200" b="1" dirty="0" smtClean="0">
                <a:latin typeface="Times New Roman" panose="02020603050405020304" pitchFamily="18" charset="0"/>
                <a:cs typeface="Times New Roman" panose="02020603050405020304" pitchFamily="18" charset="0"/>
              </a:rPr>
              <a:t>be:</a:t>
            </a:r>
          </a:p>
          <a:p>
            <a:pPr algn="just">
              <a:defRPr/>
            </a:pPr>
            <a:r>
              <a:rPr lang="en-US" altLang="zh-CN" sz="2800" b="1" dirty="0" smtClean="0">
                <a:latin typeface="Times New Roman" panose="02020603050405020304" pitchFamily="18" charset="0"/>
                <a:cs typeface="Times New Roman" panose="02020603050405020304" pitchFamily="18" charset="0"/>
              </a:rPr>
              <a:t> </a:t>
            </a:r>
            <a:endParaRPr lang="en-US" altLang="zh-CN" sz="2800" b="1" dirty="0">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ü"/>
              <a:defRPr/>
            </a:pPr>
            <a:r>
              <a:rPr lang="en-US" altLang="zh-CN" sz="2800" b="1" dirty="0">
                <a:latin typeface="Times New Roman" panose="02020603050405020304" pitchFamily="18" charset="0"/>
                <a:cs typeface="Times New Roman" panose="02020603050405020304" pitchFamily="18" charset="0"/>
              </a:rPr>
              <a:t>transported by the body fluids,  </a:t>
            </a:r>
          </a:p>
          <a:p>
            <a:pPr marL="457200" indent="-457200" algn="just">
              <a:buFont typeface="Wingdings" panose="05000000000000000000" pitchFamily="2" charset="2"/>
              <a:buChar char="ü"/>
              <a:defRPr/>
            </a:pPr>
            <a:r>
              <a:rPr lang="en-US" altLang="zh-CN" sz="2800" b="1" dirty="0">
                <a:latin typeface="Times New Roman" panose="02020603050405020304" pitchFamily="18" charset="0"/>
                <a:cs typeface="Times New Roman" panose="02020603050405020304" pitchFamily="18" charset="0"/>
              </a:rPr>
              <a:t>traverse the required biological membrane barriers,</a:t>
            </a:r>
          </a:p>
          <a:p>
            <a:pPr marL="457200" indent="-457200">
              <a:buFont typeface="Wingdings" panose="05000000000000000000" pitchFamily="2" charset="2"/>
              <a:buChar char="ü"/>
              <a:defRPr/>
            </a:pPr>
            <a:r>
              <a:rPr lang="en-US" altLang="zh-CN" sz="2800" b="1" dirty="0" smtClean="0">
                <a:latin typeface="Times New Roman" panose="02020603050405020304" pitchFamily="18" charset="0"/>
                <a:cs typeface="Times New Roman" panose="02020603050405020304" pitchFamily="18" charset="0"/>
              </a:rPr>
              <a:t>widespread distribution,</a:t>
            </a:r>
            <a:endParaRPr lang="en-US" altLang="zh-CN" sz="2800" b="1"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ü"/>
              <a:defRPr/>
            </a:pPr>
            <a:r>
              <a:rPr lang="en-US" altLang="zh-CN" sz="2800" b="1" dirty="0">
                <a:latin typeface="Times New Roman" panose="02020603050405020304" pitchFamily="18" charset="0"/>
                <a:cs typeface="Times New Roman" panose="02020603050405020304" pitchFamily="18" charset="0"/>
              </a:rPr>
              <a:t>endure metabolic attack</a:t>
            </a:r>
            <a:r>
              <a:rPr lang="en-US" altLang="zh-CN" sz="2800" b="1" dirty="0" smtClean="0">
                <a:latin typeface="Times New Roman" panose="02020603050405020304" pitchFamily="18" charset="0"/>
                <a:cs typeface="Times New Roman" panose="02020603050405020304" pitchFamily="18" charset="0"/>
              </a:rPr>
              <a:t>,</a:t>
            </a:r>
            <a:endParaRPr lang="zh-CN" altLang="en-US" sz="2800" b="1" dirty="0">
              <a:latin typeface="Times New Roman" panose="02020603050405020304" pitchFamily="18" charset="0"/>
              <a:ea typeface="楷体_GB2312" pitchFamily="49" charset="-122"/>
              <a:cs typeface="Times New Roman" panose="02020603050405020304" pitchFamily="18" charset="0"/>
            </a:endParaRPr>
          </a:p>
          <a:p>
            <a:pPr marL="457200" indent="-457200">
              <a:buFont typeface="Wingdings" panose="05000000000000000000" pitchFamily="2" charset="2"/>
              <a:buChar char="ü"/>
              <a:defRPr/>
            </a:pPr>
            <a:r>
              <a:rPr lang="en-US" altLang="zh-CN" sz="2800" b="1" dirty="0">
                <a:latin typeface="Times New Roman" panose="02020603050405020304" pitchFamily="18" charset="0"/>
                <a:cs typeface="Times New Roman" panose="02020603050405020304" pitchFamily="18" charset="0"/>
              </a:rPr>
              <a:t>penetrate in adequate concentration to the sites of action,</a:t>
            </a:r>
          </a:p>
          <a:p>
            <a:pPr marL="457200" indent="-457200">
              <a:buFont typeface="Wingdings" panose="05000000000000000000" pitchFamily="2" charset="2"/>
              <a:buChar char="ü"/>
              <a:defRPr/>
            </a:pPr>
            <a:r>
              <a:rPr lang="en-US" altLang="zh-CN" sz="2800" b="1" dirty="0">
                <a:latin typeface="Times New Roman" panose="02020603050405020304" pitchFamily="18" charset="0"/>
                <a:cs typeface="Times New Roman" panose="02020603050405020304" pitchFamily="18" charset="0"/>
              </a:rPr>
              <a:t>interact in a specific fashion,</a:t>
            </a:r>
          </a:p>
          <a:p>
            <a:pPr marL="457200" indent="-457200">
              <a:buFont typeface="Wingdings" panose="05000000000000000000" pitchFamily="2" charset="2"/>
              <a:buChar char="ü"/>
              <a:defRPr/>
            </a:pPr>
            <a:r>
              <a:rPr lang="en-US" altLang="zh-CN" sz="2800" b="1" dirty="0">
                <a:latin typeface="Times New Roman" panose="02020603050405020304" pitchFamily="18" charset="0"/>
                <a:cs typeface="Times New Roman" panose="02020603050405020304" pitchFamily="18" charset="0"/>
              </a:rPr>
              <a:t>causing an alteration of cellular function.</a:t>
            </a:r>
          </a:p>
        </p:txBody>
      </p:sp>
    </p:spTree>
    <p:extLst>
      <p:ext uri="{BB962C8B-B14F-4D97-AF65-F5344CB8AC3E}">
        <p14:creationId xmlns:p14="http://schemas.microsoft.com/office/powerpoint/2010/main" val="153443826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981200"/>
            <a:ext cx="7010400" cy="2308324"/>
          </a:xfrm>
          <a:prstGeom prst="rect">
            <a:avLst/>
          </a:prstGeom>
        </p:spPr>
        <p:txBody>
          <a:bodyPr wrap="square">
            <a:spAutoFit/>
          </a:bodyPr>
          <a:lstStyle/>
          <a:p>
            <a:pPr algn="ctr"/>
            <a:r>
              <a:rPr lang="en-US" altLang="en-US" sz="4800" b="1" dirty="0">
                <a:solidFill>
                  <a:srgbClr val="0000FF"/>
                </a:solidFill>
                <a:latin typeface="Times New Roman" panose="02020603050405020304" pitchFamily="18" charset="0"/>
                <a:cs typeface="Times New Roman" panose="02020603050405020304" pitchFamily="18" charset="0"/>
              </a:rPr>
              <a:t>BIOPHARMACEUTICS CLASSIFICATION SYSTEM</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896354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600200"/>
            <a:ext cx="7239000" cy="2751522"/>
          </a:xfrm>
          <a:prstGeom prst="rect">
            <a:avLst/>
          </a:prstGeom>
        </p:spPr>
        <p:txBody>
          <a:bodyPr wrap="square">
            <a:spAutoFit/>
          </a:bodyPr>
          <a:lstStyle/>
          <a:p>
            <a:pPr algn="just">
              <a:lnSpc>
                <a:spcPct val="90000"/>
              </a:lnSpc>
              <a:buClr>
                <a:srgbClr val="800000"/>
              </a:buClr>
              <a:buSzPct val="120000"/>
            </a:pPr>
            <a:r>
              <a:rPr lang="en-US" altLang="en-US" sz="3200" b="1" dirty="0">
                <a:solidFill>
                  <a:srgbClr val="800000"/>
                </a:solidFill>
                <a:latin typeface="Times New Roman" pitchFamily="18" charset="0"/>
              </a:rPr>
              <a:t>Scientific framework</a:t>
            </a:r>
            <a:r>
              <a:rPr lang="en-US" altLang="en-US" sz="3200" dirty="0">
                <a:latin typeface="Times New Roman" pitchFamily="18" charset="0"/>
              </a:rPr>
              <a:t> for classifying drug substances based on their </a:t>
            </a:r>
            <a:r>
              <a:rPr lang="en-US" altLang="en-US" sz="3200" b="1" i="1" dirty="0">
                <a:solidFill>
                  <a:srgbClr val="CC0066"/>
                </a:solidFill>
                <a:latin typeface="Times New Roman" pitchFamily="18" charset="0"/>
              </a:rPr>
              <a:t>aqueous solubility</a:t>
            </a:r>
            <a:r>
              <a:rPr lang="en-US" altLang="en-US" sz="3200" i="1" dirty="0">
                <a:latin typeface="Times New Roman" pitchFamily="18" charset="0"/>
              </a:rPr>
              <a:t> and </a:t>
            </a:r>
            <a:r>
              <a:rPr lang="en-US" altLang="en-US" sz="3200" b="1" i="1" dirty="0">
                <a:solidFill>
                  <a:srgbClr val="CC0066"/>
                </a:solidFill>
                <a:latin typeface="Times New Roman" pitchFamily="18" charset="0"/>
              </a:rPr>
              <a:t>intestinal </a:t>
            </a:r>
            <a:r>
              <a:rPr lang="en-US" altLang="en-US" sz="3200" b="1" i="1" dirty="0" smtClean="0">
                <a:solidFill>
                  <a:srgbClr val="CC0066"/>
                </a:solidFill>
                <a:latin typeface="Times New Roman" pitchFamily="18" charset="0"/>
              </a:rPr>
              <a:t>permeability</a:t>
            </a:r>
          </a:p>
          <a:p>
            <a:pPr algn="just">
              <a:lnSpc>
                <a:spcPct val="90000"/>
              </a:lnSpc>
              <a:buClr>
                <a:srgbClr val="800000"/>
              </a:buClr>
              <a:buSzPct val="120000"/>
            </a:pPr>
            <a:endParaRPr lang="en-US" altLang="en-US" sz="3200" b="1" i="1" dirty="0">
              <a:solidFill>
                <a:srgbClr val="CC0066"/>
              </a:solidFill>
              <a:latin typeface="Times New Roman" pitchFamily="18" charset="0"/>
            </a:endParaRPr>
          </a:p>
          <a:p>
            <a:pPr algn="just">
              <a:lnSpc>
                <a:spcPct val="90000"/>
              </a:lnSpc>
              <a:buClr>
                <a:srgbClr val="800000"/>
              </a:buClr>
              <a:buSzPct val="120000"/>
            </a:pPr>
            <a:r>
              <a:rPr lang="en-US" altLang="en-US" sz="3200" b="1" dirty="0" smtClean="0">
                <a:solidFill>
                  <a:srgbClr val="0000FF"/>
                </a:solidFill>
                <a:latin typeface="Times New Roman" pitchFamily="18" charset="0"/>
              </a:rPr>
              <a:t>BCS is </a:t>
            </a:r>
            <a:r>
              <a:rPr lang="en-US" altLang="en-US" sz="3200" b="1" dirty="0">
                <a:solidFill>
                  <a:srgbClr val="0000FF"/>
                </a:solidFill>
                <a:latin typeface="Times New Roman" pitchFamily="18" charset="0"/>
              </a:rPr>
              <a:t>importance in determining </a:t>
            </a:r>
            <a:r>
              <a:rPr lang="en-US" altLang="en-US" sz="3200" b="1" dirty="0" smtClean="0">
                <a:solidFill>
                  <a:srgbClr val="0000FF"/>
                </a:solidFill>
                <a:latin typeface="Times New Roman" pitchFamily="18" charset="0"/>
              </a:rPr>
              <a:t>bioavailability of drugs</a:t>
            </a:r>
            <a:endParaRPr lang="en-US" altLang="en-US" sz="3200" b="1" i="1" dirty="0">
              <a:solidFill>
                <a:srgbClr val="CC0066"/>
              </a:solidFill>
              <a:latin typeface="Times New Roman" pitchFamily="18" charset="0"/>
            </a:endParaRPr>
          </a:p>
        </p:txBody>
      </p:sp>
    </p:spTree>
    <p:extLst>
      <p:ext uri="{BB962C8B-B14F-4D97-AF65-F5344CB8AC3E}">
        <p14:creationId xmlns:p14="http://schemas.microsoft.com/office/powerpoint/2010/main" val="383783516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5300"/>
            <a:ext cx="9144000" cy="7848600"/>
          </a:xfrm>
          <a:prstGeom prst="rect">
            <a:avLst/>
          </a:prstGeom>
          <a:noFill/>
          <a:ln>
            <a:pattFill prst="pct90">
              <a:fgClr>
                <a:schemeClr val="tx1"/>
              </a:fgClr>
              <a:bgClr>
                <a:srgbClr val="FFFFFF"/>
              </a:bgClr>
            </a:patt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710310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1"/>
          <p:cNvSpPr>
            <a:spLocks noChangeArrowheads="1"/>
          </p:cNvSpPr>
          <p:nvPr/>
        </p:nvSpPr>
        <p:spPr bwMode="auto">
          <a:xfrm>
            <a:off x="838200" y="2057400"/>
            <a:ext cx="6858000" cy="4191000"/>
          </a:xfrm>
          <a:prstGeom prst="star24">
            <a:avLst>
              <a:gd name="adj" fmla="val 45778"/>
            </a:avLst>
          </a:prstGeom>
          <a:solidFill>
            <a:srgbClr val="009900"/>
          </a:solidFill>
          <a:ln w="9525">
            <a:solidFill>
              <a:schemeClr val="tx1"/>
            </a:solidFill>
            <a:miter lim="800000"/>
            <a:headEnd/>
            <a:tailEnd/>
          </a:ln>
        </p:spPr>
        <p:txBody>
          <a:bodyPr wrap="none" anchorCtr="1"/>
          <a:lstStyle>
            <a:lvl1pPr eaLnBrk="0" hangingPunct="0">
              <a:defRPr sz="2000" b="1">
                <a:solidFill>
                  <a:schemeClr val="tx1"/>
                </a:solidFill>
                <a:latin typeface="Bookman Old Style" pitchFamily="18" charset="0"/>
              </a:defRPr>
            </a:lvl1pPr>
            <a:lvl2pPr eaLnBrk="0" hangingPunct="0">
              <a:defRPr sz="2000" b="1">
                <a:solidFill>
                  <a:schemeClr val="tx1"/>
                </a:solidFill>
                <a:latin typeface="Bookman Old Style" pitchFamily="18" charset="0"/>
              </a:defRPr>
            </a:lvl2pPr>
            <a:lvl3pPr marL="1143000" indent="-228600" eaLnBrk="0" hangingPunct="0">
              <a:defRPr sz="2000" b="1">
                <a:solidFill>
                  <a:schemeClr val="tx1"/>
                </a:solidFill>
                <a:latin typeface="Bookman Old Style" pitchFamily="18" charset="0"/>
              </a:defRPr>
            </a:lvl3pPr>
            <a:lvl4pPr marL="1600200" indent="-228600" eaLnBrk="0" hangingPunct="0">
              <a:defRPr sz="2000" b="1">
                <a:solidFill>
                  <a:schemeClr val="tx1"/>
                </a:solidFill>
                <a:latin typeface="Bookman Old Style" pitchFamily="18" charset="0"/>
              </a:defRPr>
            </a:lvl4pPr>
            <a:lvl5pPr marL="2057400" indent="-228600" eaLnBrk="0" hangingPunct="0">
              <a:defRPr sz="2000" b="1">
                <a:solidFill>
                  <a:schemeClr val="tx1"/>
                </a:solidFill>
                <a:latin typeface="Bookman Old Style" pitchFamily="18" charset="0"/>
              </a:defRPr>
            </a:lvl5pPr>
            <a:lvl6pPr marL="2514600" indent="-228600" eaLnBrk="0" fontAlgn="base" hangingPunct="0">
              <a:spcBef>
                <a:spcPct val="0"/>
              </a:spcBef>
              <a:spcAft>
                <a:spcPct val="0"/>
              </a:spcAft>
              <a:defRPr sz="2000" b="1">
                <a:solidFill>
                  <a:schemeClr val="tx1"/>
                </a:solidFill>
                <a:latin typeface="Bookman Old Style" pitchFamily="18" charset="0"/>
              </a:defRPr>
            </a:lvl6pPr>
            <a:lvl7pPr marL="2971800" indent="-228600" eaLnBrk="0" fontAlgn="base" hangingPunct="0">
              <a:spcBef>
                <a:spcPct val="0"/>
              </a:spcBef>
              <a:spcAft>
                <a:spcPct val="0"/>
              </a:spcAft>
              <a:defRPr sz="2000" b="1">
                <a:solidFill>
                  <a:schemeClr val="tx1"/>
                </a:solidFill>
                <a:latin typeface="Bookman Old Style" pitchFamily="18" charset="0"/>
              </a:defRPr>
            </a:lvl7pPr>
            <a:lvl8pPr marL="3429000" indent="-228600" eaLnBrk="0" fontAlgn="base" hangingPunct="0">
              <a:spcBef>
                <a:spcPct val="0"/>
              </a:spcBef>
              <a:spcAft>
                <a:spcPct val="0"/>
              </a:spcAft>
              <a:defRPr sz="2000" b="1">
                <a:solidFill>
                  <a:schemeClr val="tx1"/>
                </a:solidFill>
                <a:latin typeface="Bookman Old Style" pitchFamily="18" charset="0"/>
              </a:defRPr>
            </a:lvl8pPr>
            <a:lvl9pPr marL="3886200" indent="-228600" eaLnBrk="0" fontAlgn="base" hangingPunct="0">
              <a:spcBef>
                <a:spcPct val="0"/>
              </a:spcBef>
              <a:spcAft>
                <a:spcPct val="0"/>
              </a:spcAft>
              <a:defRPr sz="2000" b="1">
                <a:solidFill>
                  <a:schemeClr val="tx1"/>
                </a:solidFill>
                <a:latin typeface="Bookman Old Style" pitchFamily="18" charset="0"/>
              </a:defRPr>
            </a:lvl9pPr>
          </a:lstStyle>
          <a:p>
            <a:pPr lvl="1" algn="ctr" eaLnBrk="1" hangingPunct="1"/>
            <a:r>
              <a:rPr lang="en-US" altLang="en-US" sz="3600" i="1" dirty="0">
                <a:solidFill>
                  <a:srgbClr val="00FFFF"/>
                </a:solidFill>
                <a:latin typeface="Lucida Sans" pitchFamily="34" charset="0"/>
              </a:rPr>
              <a:t>Bioavailability of drug</a:t>
            </a:r>
          </a:p>
          <a:p>
            <a:pPr lvl="1" algn="ctr" eaLnBrk="1" hangingPunct="1"/>
            <a:r>
              <a:rPr lang="en-US" altLang="en-US" sz="3600" i="1" dirty="0">
                <a:solidFill>
                  <a:srgbClr val="00FFFF"/>
                </a:solidFill>
                <a:latin typeface="Lucida Sans" pitchFamily="34" charset="0"/>
              </a:rPr>
              <a:t> is determined by</a:t>
            </a:r>
            <a:r>
              <a:rPr lang="en-US" altLang="en-US" sz="3200" i="1" dirty="0">
                <a:solidFill>
                  <a:srgbClr val="FFFFFF"/>
                </a:solidFill>
                <a:latin typeface="Lucida Sans" pitchFamily="34" charset="0"/>
              </a:rPr>
              <a:t> </a:t>
            </a:r>
          </a:p>
          <a:p>
            <a:pPr lvl="1" algn="ctr" eaLnBrk="1" hangingPunct="1"/>
            <a:endParaRPr lang="en-US" altLang="en-US" sz="1000" i="1" dirty="0">
              <a:solidFill>
                <a:srgbClr val="FFFFFF"/>
              </a:solidFill>
              <a:latin typeface="Lucida Sans" pitchFamily="34" charset="0"/>
            </a:endParaRPr>
          </a:p>
          <a:p>
            <a:pPr lvl="1" algn="ctr" eaLnBrk="1" hangingPunct="1"/>
            <a:r>
              <a:rPr lang="en-US" altLang="en-US" sz="4800" i="1" dirty="0">
                <a:solidFill>
                  <a:srgbClr val="FFFF66"/>
                </a:solidFill>
                <a:latin typeface="Georgia" pitchFamily="18" charset="0"/>
              </a:rPr>
              <a:t>extent of drug solubility </a:t>
            </a:r>
          </a:p>
          <a:p>
            <a:pPr lvl="1" algn="ctr" eaLnBrk="1" hangingPunct="1"/>
            <a:r>
              <a:rPr lang="en-US" altLang="en-US" sz="4800" i="1" dirty="0">
                <a:solidFill>
                  <a:srgbClr val="FFFF66"/>
                </a:solidFill>
                <a:latin typeface="Georgia" pitchFamily="18" charset="0"/>
              </a:rPr>
              <a:t>and </a:t>
            </a:r>
          </a:p>
          <a:p>
            <a:pPr lvl="1" algn="ctr" eaLnBrk="1" hangingPunct="1"/>
            <a:r>
              <a:rPr lang="en-US" altLang="en-US" sz="4800" i="1" dirty="0">
                <a:solidFill>
                  <a:srgbClr val="FFFF66"/>
                </a:solidFill>
                <a:latin typeface="Georgia" pitchFamily="18" charset="0"/>
              </a:rPr>
              <a:t>permeability</a:t>
            </a:r>
          </a:p>
          <a:p>
            <a:pPr algn="ctr" eaLnBrk="1" hangingPunct="1"/>
            <a:endParaRPr lang="en-US" altLang="en-US" sz="4000" dirty="0">
              <a:solidFill>
                <a:srgbClr val="FFFFFF"/>
              </a:solidFill>
              <a:latin typeface="Lucida Sans" pitchFamily="34" charset="0"/>
            </a:endParaRPr>
          </a:p>
          <a:p>
            <a:pPr algn="ctr" eaLnBrk="1" hangingPunct="1"/>
            <a:endParaRPr lang="en-US" altLang="en-US" sz="4000" b="0" dirty="0">
              <a:solidFill>
                <a:srgbClr val="FFFFFF"/>
              </a:solidFill>
              <a:latin typeface="Lucida Sans" pitchFamily="34" charset="0"/>
            </a:endParaRPr>
          </a:p>
        </p:txBody>
      </p:sp>
      <p:sp>
        <p:nvSpPr>
          <p:cNvPr id="3" name="AutoShape 10"/>
          <p:cNvSpPr>
            <a:spLocks noChangeArrowheads="1"/>
          </p:cNvSpPr>
          <p:nvPr/>
        </p:nvSpPr>
        <p:spPr bwMode="auto">
          <a:xfrm>
            <a:off x="462958" y="420626"/>
            <a:ext cx="3505200" cy="1447800"/>
          </a:xfrm>
          <a:prstGeom prst="cloudCallout">
            <a:avLst>
              <a:gd name="adj1" fmla="val 23417"/>
              <a:gd name="adj2" fmla="val 70616"/>
            </a:avLst>
          </a:prstGeom>
          <a:solidFill>
            <a:schemeClr val="bg1"/>
          </a:solidFill>
          <a:ln w="9525">
            <a:solidFill>
              <a:schemeClr val="tx1"/>
            </a:solidFill>
            <a:round/>
            <a:headEnd/>
            <a:tailEnd/>
          </a:ln>
        </p:spPr>
        <p:txBody>
          <a:bodyPr/>
          <a:lstStyle>
            <a:lvl1pPr eaLnBrk="0" hangingPunct="0">
              <a:defRPr sz="2000" b="1">
                <a:solidFill>
                  <a:schemeClr val="tx1"/>
                </a:solidFill>
                <a:latin typeface="Bookman Old Style" pitchFamily="18" charset="0"/>
              </a:defRPr>
            </a:lvl1pPr>
            <a:lvl2pPr marL="742950" indent="-285750" eaLnBrk="0" hangingPunct="0">
              <a:defRPr sz="2000" b="1">
                <a:solidFill>
                  <a:schemeClr val="tx1"/>
                </a:solidFill>
                <a:latin typeface="Bookman Old Style" pitchFamily="18" charset="0"/>
              </a:defRPr>
            </a:lvl2pPr>
            <a:lvl3pPr marL="1143000" indent="-228600" eaLnBrk="0" hangingPunct="0">
              <a:defRPr sz="2000" b="1">
                <a:solidFill>
                  <a:schemeClr val="tx1"/>
                </a:solidFill>
                <a:latin typeface="Bookman Old Style" pitchFamily="18" charset="0"/>
              </a:defRPr>
            </a:lvl3pPr>
            <a:lvl4pPr marL="1600200" indent="-228600" eaLnBrk="0" hangingPunct="0">
              <a:defRPr sz="2000" b="1">
                <a:solidFill>
                  <a:schemeClr val="tx1"/>
                </a:solidFill>
                <a:latin typeface="Bookman Old Style" pitchFamily="18" charset="0"/>
              </a:defRPr>
            </a:lvl4pPr>
            <a:lvl5pPr marL="2057400" indent="-228600" eaLnBrk="0" hangingPunct="0">
              <a:defRPr sz="2000" b="1">
                <a:solidFill>
                  <a:schemeClr val="tx1"/>
                </a:solidFill>
                <a:latin typeface="Bookman Old Style" pitchFamily="18" charset="0"/>
              </a:defRPr>
            </a:lvl5pPr>
            <a:lvl6pPr marL="2514600" indent="-228600" eaLnBrk="0" fontAlgn="base" hangingPunct="0">
              <a:spcBef>
                <a:spcPct val="0"/>
              </a:spcBef>
              <a:spcAft>
                <a:spcPct val="0"/>
              </a:spcAft>
              <a:defRPr sz="2000" b="1">
                <a:solidFill>
                  <a:schemeClr val="tx1"/>
                </a:solidFill>
                <a:latin typeface="Bookman Old Style" pitchFamily="18" charset="0"/>
              </a:defRPr>
            </a:lvl6pPr>
            <a:lvl7pPr marL="2971800" indent="-228600" eaLnBrk="0" fontAlgn="base" hangingPunct="0">
              <a:spcBef>
                <a:spcPct val="0"/>
              </a:spcBef>
              <a:spcAft>
                <a:spcPct val="0"/>
              </a:spcAft>
              <a:defRPr sz="2000" b="1">
                <a:solidFill>
                  <a:schemeClr val="tx1"/>
                </a:solidFill>
                <a:latin typeface="Bookman Old Style" pitchFamily="18" charset="0"/>
              </a:defRPr>
            </a:lvl7pPr>
            <a:lvl8pPr marL="3429000" indent="-228600" eaLnBrk="0" fontAlgn="base" hangingPunct="0">
              <a:spcBef>
                <a:spcPct val="0"/>
              </a:spcBef>
              <a:spcAft>
                <a:spcPct val="0"/>
              </a:spcAft>
              <a:defRPr sz="2000" b="1">
                <a:solidFill>
                  <a:schemeClr val="tx1"/>
                </a:solidFill>
                <a:latin typeface="Bookman Old Style" pitchFamily="18" charset="0"/>
              </a:defRPr>
            </a:lvl8pPr>
            <a:lvl9pPr marL="3886200" indent="-228600" eaLnBrk="0" fontAlgn="base" hangingPunct="0">
              <a:spcBef>
                <a:spcPct val="0"/>
              </a:spcBef>
              <a:spcAft>
                <a:spcPct val="0"/>
              </a:spcAft>
              <a:defRPr sz="2000" b="1">
                <a:solidFill>
                  <a:schemeClr val="tx1"/>
                </a:solidFill>
                <a:latin typeface="Bookman Old Style" pitchFamily="18" charset="0"/>
              </a:defRPr>
            </a:lvl9pPr>
          </a:lstStyle>
          <a:p>
            <a:pPr algn="ctr" eaLnBrk="1" hangingPunct="1"/>
            <a:r>
              <a:rPr lang="en-US" altLang="en-US" sz="2400" b="0" dirty="0">
                <a:solidFill>
                  <a:srgbClr val="660066"/>
                </a:solidFill>
                <a:latin typeface="Comic Sans MS" pitchFamily="66" charset="0"/>
              </a:rPr>
              <a:t>API structure </a:t>
            </a:r>
          </a:p>
          <a:p>
            <a:pPr algn="ctr" eaLnBrk="1" hangingPunct="1"/>
            <a:r>
              <a:rPr lang="en-US" altLang="en-US" sz="2400" b="0" dirty="0">
                <a:solidFill>
                  <a:srgbClr val="660066"/>
                </a:solidFill>
                <a:latin typeface="Comic Sans MS" pitchFamily="66" charset="0"/>
              </a:rPr>
              <a:t>salt form and excipients</a:t>
            </a:r>
          </a:p>
        </p:txBody>
      </p:sp>
      <p:sp>
        <p:nvSpPr>
          <p:cNvPr id="4" name="AutoShape 9"/>
          <p:cNvSpPr>
            <a:spLocks noChangeArrowheads="1"/>
          </p:cNvSpPr>
          <p:nvPr/>
        </p:nvSpPr>
        <p:spPr bwMode="auto">
          <a:xfrm>
            <a:off x="5943600" y="304800"/>
            <a:ext cx="3124200" cy="2057400"/>
          </a:xfrm>
          <a:prstGeom prst="cloudCallout">
            <a:avLst>
              <a:gd name="adj1" fmla="val -61625"/>
              <a:gd name="adj2" fmla="val 74611"/>
            </a:avLst>
          </a:prstGeom>
          <a:solidFill>
            <a:schemeClr val="bg1"/>
          </a:solidFill>
          <a:ln w="9525">
            <a:solidFill>
              <a:schemeClr val="tx1"/>
            </a:solidFill>
            <a:round/>
            <a:headEnd/>
            <a:tailEnd/>
          </a:ln>
        </p:spPr>
        <p:txBody>
          <a:bodyPr anchor="b" anchorCtr="1"/>
          <a:lstStyle>
            <a:lvl1pPr eaLnBrk="0" hangingPunct="0">
              <a:defRPr sz="2000" b="1">
                <a:solidFill>
                  <a:schemeClr val="tx1"/>
                </a:solidFill>
                <a:latin typeface="Bookman Old Style" pitchFamily="18" charset="0"/>
              </a:defRPr>
            </a:lvl1pPr>
            <a:lvl2pPr marL="742950" indent="-285750" eaLnBrk="0" hangingPunct="0">
              <a:defRPr sz="2000" b="1">
                <a:solidFill>
                  <a:schemeClr val="tx1"/>
                </a:solidFill>
                <a:latin typeface="Bookman Old Style" pitchFamily="18" charset="0"/>
              </a:defRPr>
            </a:lvl2pPr>
            <a:lvl3pPr marL="1143000" indent="-228600" eaLnBrk="0" hangingPunct="0">
              <a:defRPr sz="2000" b="1">
                <a:solidFill>
                  <a:schemeClr val="tx1"/>
                </a:solidFill>
                <a:latin typeface="Bookman Old Style" pitchFamily="18" charset="0"/>
              </a:defRPr>
            </a:lvl3pPr>
            <a:lvl4pPr marL="1600200" indent="-228600" eaLnBrk="0" hangingPunct="0">
              <a:defRPr sz="2000" b="1">
                <a:solidFill>
                  <a:schemeClr val="tx1"/>
                </a:solidFill>
                <a:latin typeface="Bookman Old Style" pitchFamily="18" charset="0"/>
              </a:defRPr>
            </a:lvl4pPr>
            <a:lvl5pPr marL="2057400" indent="-228600" eaLnBrk="0" hangingPunct="0">
              <a:defRPr sz="2000" b="1">
                <a:solidFill>
                  <a:schemeClr val="tx1"/>
                </a:solidFill>
                <a:latin typeface="Bookman Old Style" pitchFamily="18" charset="0"/>
              </a:defRPr>
            </a:lvl5pPr>
            <a:lvl6pPr marL="2514600" indent="-228600" eaLnBrk="0" fontAlgn="base" hangingPunct="0">
              <a:spcBef>
                <a:spcPct val="0"/>
              </a:spcBef>
              <a:spcAft>
                <a:spcPct val="0"/>
              </a:spcAft>
              <a:defRPr sz="2000" b="1">
                <a:solidFill>
                  <a:schemeClr val="tx1"/>
                </a:solidFill>
                <a:latin typeface="Bookman Old Style" pitchFamily="18" charset="0"/>
              </a:defRPr>
            </a:lvl6pPr>
            <a:lvl7pPr marL="2971800" indent="-228600" eaLnBrk="0" fontAlgn="base" hangingPunct="0">
              <a:spcBef>
                <a:spcPct val="0"/>
              </a:spcBef>
              <a:spcAft>
                <a:spcPct val="0"/>
              </a:spcAft>
              <a:defRPr sz="2000" b="1">
                <a:solidFill>
                  <a:schemeClr val="tx1"/>
                </a:solidFill>
                <a:latin typeface="Bookman Old Style" pitchFamily="18" charset="0"/>
              </a:defRPr>
            </a:lvl7pPr>
            <a:lvl8pPr marL="3429000" indent="-228600" eaLnBrk="0" fontAlgn="base" hangingPunct="0">
              <a:spcBef>
                <a:spcPct val="0"/>
              </a:spcBef>
              <a:spcAft>
                <a:spcPct val="0"/>
              </a:spcAft>
              <a:defRPr sz="2000" b="1">
                <a:solidFill>
                  <a:schemeClr val="tx1"/>
                </a:solidFill>
                <a:latin typeface="Bookman Old Style" pitchFamily="18" charset="0"/>
              </a:defRPr>
            </a:lvl8pPr>
            <a:lvl9pPr marL="3886200" indent="-228600" eaLnBrk="0" fontAlgn="base" hangingPunct="0">
              <a:spcBef>
                <a:spcPct val="0"/>
              </a:spcBef>
              <a:spcAft>
                <a:spcPct val="0"/>
              </a:spcAft>
              <a:defRPr sz="2000" b="1">
                <a:solidFill>
                  <a:schemeClr val="tx1"/>
                </a:solidFill>
                <a:latin typeface="Bookman Old Style" pitchFamily="18" charset="0"/>
              </a:defRPr>
            </a:lvl9pPr>
          </a:lstStyle>
          <a:p>
            <a:pPr eaLnBrk="1" hangingPunct="1">
              <a:buFont typeface="Wingdings" pitchFamily="2" charset="2"/>
              <a:buChar char="Ø"/>
            </a:pPr>
            <a:r>
              <a:rPr lang="en-US" altLang="en-US" sz="1800" b="0" dirty="0">
                <a:solidFill>
                  <a:srgbClr val="660066"/>
                </a:solidFill>
                <a:latin typeface="Lucida Sans" pitchFamily="34" charset="0"/>
              </a:rPr>
              <a:t>drug solubility</a:t>
            </a:r>
          </a:p>
          <a:p>
            <a:pPr eaLnBrk="1" hangingPunct="1">
              <a:buFont typeface="Wingdings" pitchFamily="2" charset="2"/>
              <a:buChar char="Ø"/>
            </a:pPr>
            <a:r>
              <a:rPr lang="en-US" altLang="en-US" sz="1800" b="0" dirty="0">
                <a:solidFill>
                  <a:srgbClr val="660066"/>
                </a:solidFill>
                <a:latin typeface="Lucida Sans" pitchFamily="34" charset="0"/>
              </a:rPr>
              <a:t>drug product quality attributes</a:t>
            </a:r>
          </a:p>
        </p:txBody>
      </p:sp>
    </p:spTree>
    <p:extLst>
      <p:ext uri="{BB962C8B-B14F-4D97-AF65-F5344CB8AC3E}">
        <p14:creationId xmlns:p14="http://schemas.microsoft.com/office/powerpoint/2010/main" val="4273413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1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600200"/>
            <a:ext cx="7162800" cy="1569660"/>
          </a:xfrm>
          <a:prstGeom prst="rect">
            <a:avLst/>
          </a:prstGeom>
        </p:spPr>
        <p:txBody>
          <a:bodyPr wrap="square">
            <a:spAutoFit/>
          </a:bodyPr>
          <a:lstStyle/>
          <a:p>
            <a:pPr algn="just">
              <a:buClr>
                <a:srgbClr val="800000"/>
              </a:buClr>
              <a:buSzPct val="115000"/>
            </a:pPr>
            <a:r>
              <a:rPr lang="en-US" altLang="en-US" sz="3200" dirty="0">
                <a:latin typeface="Times New Roman" pitchFamily="18" charset="0"/>
              </a:rPr>
              <a:t>Guidance provided by the </a:t>
            </a:r>
            <a:r>
              <a:rPr lang="en-US" altLang="en-US" sz="3200" b="1" dirty="0">
                <a:solidFill>
                  <a:srgbClr val="660066"/>
                </a:solidFill>
                <a:latin typeface="Times New Roman" pitchFamily="18" charset="0"/>
              </a:rPr>
              <a:t>U.S. Food and Drug Administration</a:t>
            </a:r>
            <a:r>
              <a:rPr lang="en-US" altLang="en-US" sz="3200" dirty="0">
                <a:latin typeface="Times New Roman" pitchFamily="18" charset="0"/>
              </a:rPr>
              <a:t> for predicting the </a:t>
            </a:r>
            <a:r>
              <a:rPr lang="en-US" altLang="en-US" sz="3200" b="1" dirty="0">
                <a:solidFill>
                  <a:srgbClr val="CC0066"/>
                </a:solidFill>
                <a:latin typeface="Times New Roman" pitchFamily="18" charset="0"/>
              </a:rPr>
              <a:t>intestinal drug absorption</a:t>
            </a:r>
            <a:endParaRPr lang="en-US" altLang="en-US" sz="3200" dirty="0">
              <a:latin typeface="Times New Roman" pitchFamily="18" charset="0"/>
            </a:endParaRPr>
          </a:p>
        </p:txBody>
      </p:sp>
    </p:spTree>
    <p:extLst>
      <p:ext uri="{BB962C8B-B14F-4D97-AF65-F5344CB8AC3E}">
        <p14:creationId xmlns:p14="http://schemas.microsoft.com/office/powerpoint/2010/main" val="180723632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371600"/>
            <a:ext cx="7772400" cy="4031873"/>
          </a:xfrm>
          <a:prstGeom prst="rect">
            <a:avLst/>
          </a:prstGeom>
        </p:spPr>
        <p:txBody>
          <a:bodyPr wrap="square">
            <a:spAutoFit/>
          </a:bodyPr>
          <a:lstStyle/>
          <a:p>
            <a:r>
              <a:rPr lang="en-US" altLang="en-US" sz="3200" dirty="0">
                <a:latin typeface="Times New Roman" pitchFamily="18" charset="0"/>
              </a:rPr>
              <a:t>Drug development tool that allows </a:t>
            </a:r>
            <a:r>
              <a:rPr lang="en-US" altLang="en-US" sz="3200" i="1" dirty="0">
                <a:latin typeface="Times New Roman" pitchFamily="18" charset="0"/>
              </a:rPr>
              <a:t>estimation of the contributions of </a:t>
            </a:r>
            <a:r>
              <a:rPr lang="en-US" altLang="en-US" sz="3200" b="1" u="sng" dirty="0">
                <a:solidFill>
                  <a:srgbClr val="800000"/>
                </a:solidFill>
                <a:latin typeface="Times New Roman" pitchFamily="18" charset="0"/>
              </a:rPr>
              <a:t>3</a:t>
            </a:r>
            <a:r>
              <a:rPr lang="en-US" altLang="en-US" sz="3200" i="1" dirty="0">
                <a:latin typeface="Times New Roman" pitchFamily="18" charset="0"/>
              </a:rPr>
              <a:t> major factors</a:t>
            </a:r>
            <a:r>
              <a:rPr lang="en-US" altLang="en-US" sz="3200" dirty="0">
                <a:latin typeface="Times New Roman" pitchFamily="18" charset="0"/>
              </a:rPr>
              <a:t>, that affect</a:t>
            </a:r>
            <a:r>
              <a:rPr lang="en-US" altLang="en-US" sz="3200" b="1" dirty="0">
                <a:latin typeface="Times New Roman" pitchFamily="18" charset="0"/>
              </a:rPr>
              <a:t> </a:t>
            </a:r>
            <a:r>
              <a:rPr lang="en-US" altLang="en-US" sz="3200" b="1" i="1" dirty="0">
                <a:solidFill>
                  <a:srgbClr val="CC0066"/>
                </a:solidFill>
                <a:latin typeface="Times New Roman" pitchFamily="18" charset="0"/>
              </a:rPr>
              <a:t>oral drug absorption</a:t>
            </a:r>
            <a:r>
              <a:rPr lang="en-US" altLang="en-US" sz="3200" dirty="0">
                <a:latin typeface="Times New Roman" pitchFamily="18" charset="0"/>
              </a:rPr>
              <a:t> from </a:t>
            </a:r>
            <a:r>
              <a:rPr lang="en-US" altLang="en-US" sz="3200" b="1" i="1" dirty="0">
                <a:solidFill>
                  <a:srgbClr val="0000FF"/>
                </a:solidFill>
                <a:latin typeface="Times New Roman" pitchFamily="18" charset="0"/>
              </a:rPr>
              <a:t>immediate release solid oral dosage forms</a:t>
            </a:r>
          </a:p>
          <a:p>
            <a:pPr algn="just">
              <a:buFont typeface="Wingdings" pitchFamily="2" charset="2"/>
              <a:buChar char="Ø"/>
            </a:pPr>
            <a:endParaRPr lang="en-US" altLang="en-US" sz="3200" b="1" i="1" dirty="0">
              <a:solidFill>
                <a:srgbClr val="0000FF"/>
              </a:solidFill>
              <a:latin typeface="Times New Roman" pitchFamily="18" charset="0"/>
            </a:endParaRPr>
          </a:p>
          <a:p>
            <a:pPr algn="just">
              <a:buFont typeface="Wingdings" pitchFamily="2" charset="2"/>
              <a:buChar char="Ø"/>
            </a:pPr>
            <a:r>
              <a:rPr lang="en-US" altLang="en-US" sz="3200" b="1" dirty="0">
                <a:solidFill>
                  <a:srgbClr val="800000"/>
                </a:solidFill>
                <a:latin typeface="Garamond" pitchFamily="18" charset="0"/>
              </a:rPr>
              <a:t>Dissolution</a:t>
            </a:r>
          </a:p>
          <a:p>
            <a:pPr algn="just">
              <a:buFont typeface="Wingdings" pitchFamily="2" charset="2"/>
              <a:buChar char="Ø"/>
            </a:pPr>
            <a:r>
              <a:rPr lang="en-US" altLang="en-US" sz="3200" b="1" dirty="0">
                <a:solidFill>
                  <a:srgbClr val="800000"/>
                </a:solidFill>
                <a:latin typeface="Garamond" pitchFamily="18" charset="0"/>
              </a:rPr>
              <a:t>Solubility </a:t>
            </a:r>
          </a:p>
          <a:p>
            <a:pPr algn="just">
              <a:buFont typeface="Wingdings" pitchFamily="2" charset="2"/>
              <a:buChar char="Ø"/>
            </a:pPr>
            <a:r>
              <a:rPr lang="en-US" altLang="en-US" sz="3200" b="1" dirty="0">
                <a:solidFill>
                  <a:srgbClr val="800000"/>
                </a:solidFill>
                <a:latin typeface="Garamond" pitchFamily="18" charset="0"/>
              </a:rPr>
              <a:t>Intestinal permeability</a:t>
            </a:r>
            <a:r>
              <a:rPr lang="en-US" altLang="en-US" sz="3200" dirty="0">
                <a:latin typeface="Lucida Sans" pitchFamily="34" charset="0"/>
              </a:rPr>
              <a:t>.</a:t>
            </a:r>
          </a:p>
        </p:txBody>
      </p:sp>
    </p:spTree>
    <p:extLst>
      <p:ext uri="{BB962C8B-B14F-4D97-AF65-F5344CB8AC3E}">
        <p14:creationId xmlns:p14="http://schemas.microsoft.com/office/powerpoint/2010/main" val="60580917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990600"/>
            <a:ext cx="8153400" cy="5016758"/>
          </a:xfrm>
          <a:prstGeom prst="rect">
            <a:avLst/>
          </a:prstGeom>
        </p:spPr>
        <p:txBody>
          <a:bodyPr wrap="square">
            <a:spAutoFit/>
          </a:bodyPr>
          <a:lstStyle/>
          <a:p>
            <a:pPr algn="just"/>
            <a:r>
              <a:rPr lang="en-US" altLang="en-US" sz="3200" dirty="0">
                <a:latin typeface="Times New Roman" panose="02020603050405020304" pitchFamily="18" charset="0"/>
                <a:cs typeface="Times New Roman" panose="02020603050405020304" pitchFamily="18" charset="0"/>
              </a:rPr>
              <a:t>Biopharmaceutics Classification System (BCS) is a predictive approach to relate certain physicochemical characteristics of a drug substance and drug product to </a:t>
            </a:r>
            <a:r>
              <a:rPr lang="en-US" altLang="en-US" sz="3200" i="1" dirty="0">
                <a:latin typeface="Times New Roman" panose="02020603050405020304" pitchFamily="18" charset="0"/>
                <a:cs typeface="Times New Roman" panose="02020603050405020304" pitchFamily="18" charset="0"/>
              </a:rPr>
              <a:t>in-vivo</a:t>
            </a:r>
            <a:r>
              <a:rPr lang="en-US" altLang="en-US" sz="3200" dirty="0">
                <a:latin typeface="Times New Roman" panose="02020603050405020304" pitchFamily="18" charset="0"/>
                <a:cs typeface="Times New Roman" panose="02020603050405020304" pitchFamily="18" charset="0"/>
              </a:rPr>
              <a:t> bioavailability</a:t>
            </a:r>
          </a:p>
          <a:p>
            <a:endParaRPr lang="en-US" altLang="en-US" sz="3200" dirty="0">
              <a:latin typeface="Times New Roman" panose="02020603050405020304" pitchFamily="18" charset="0"/>
              <a:cs typeface="Times New Roman" panose="02020603050405020304" pitchFamily="18" charset="0"/>
            </a:endParaRPr>
          </a:p>
          <a:p>
            <a:r>
              <a:rPr lang="en-US" altLang="en-US" sz="3200" dirty="0">
                <a:latin typeface="Times New Roman" panose="02020603050405020304" pitchFamily="18" charset="0"/>
                <a:cs typeface="Times New Roman" panose="02020603050405020304" pitchFamily="18" charset="0"/>
              </a:rPr>
              <a:t>BCS categorized drugs according to two key </a:t>
            </a:r>
            <a:r>
              <a:rPr lang="en-US" altLang="en-US" sz="3200" dirty="0" err="1">
                <a:latin typeface="Times New Roman" panose="02020603050405020304" pitchFamily="18" charset="0"/>
                <a:cs typeface="Times New Roman" panose="02020603050405020304" pitchFamily="18" charset="0"/>
              </a:rPr>
              <a:t>physico</a:t>
            </a:r>
            <a:r>
              <a:rPr lang="en-US" altLang="en-US" sz="3200" dirty="0">
                <a:latin typeface="Times New Roman" panose="02020603050405020304" pitchFamily="18" charset="0"/>
                <a:cs typeface="Times New Roman" panose="02020603050405020304" pitchFamily="18" charset="0"/>
              </a:rPr>
              <a:t>-chemical parameters:</a:t>
            </a:r>
          </a:p>
          <a:p>
            <a:pPr lvl="1"/>
            <a:r>
              <a:rPr lang="en-US" altLang="en-US" sz="3200" dirty="0">
                <a:latin typeface="Times New Roman" panose="02020603050405020304" pitchFamily="18" charset="0"/>
                <a:cs typeface="Times New Roman" panose="02020603050405020304" pitchFamily="18" charset="0"/>
              </a:rPr>
              <a:t>Solubility</a:t>
            </a:r>
          </a:p>
          <a:p>
            <a:pPr lvl="1"/>
            <a:r>
              <a:rPr lang="en-US" altLang="en-US" sz="3200" dirty="0">
                <a:latin typeface="Times New Roman" panose="02020603050405020304" pitchFamily="18" charset="0"/>
                <a:cs typeface="Times New Roman" panose="02020603050405020304" pitchFamily="18" charset="0"/>
              </a:rPr>
              <a:t>Permeability</a:t>
            </a:r>
          </a:p>
        </p:txBody>
      </p:sp>
    </p:spTree>
    <p:extLst>
      <p:ext uri="{BB962C8B-B14F-4D97-AF65-F5344CB8AC3E}">
        <p14:creationId xmlns:p14="http://schemas.microsoft.com/office/powerpoint/2010/main" val="28806937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600200"/>
            <a:ext cx="7391400" cy="3194721"/>
          </a:xfrm>
          <a:prstGeom prst="rect">
            <a:avLst/>
          </a:prstGeom>
        </p:spPr>
        <p:txBody>
          <a:bodyPr wrap="square">
            <a:spAutoFit/>
          </a:bodyPr>
          <a:lstStyle/>
          <a:p>
            <a:pPr algn="just">
              <a:lnSpc>
                <a:spcPct val="90000"/>
              </a:lnSpc>
            </a:pPr>
            <a:r>
              <a:rPr lang="en-US" altLang="en-US" sz="3200" dirty="0">
                <a:latin typeface="Times New Roman" panose="02020603050405020304" pitchFamily="18" charset="0"/>
                <a:cs typeface="Times New Roman" panose="02020603050405020304" pitchFamily="18" charset="0"/>
              </a:rPr>
              <a:t>These two factors were selected </a:t>
            </a:r>
            <a:r>
              <a:rPr lang="en-US" altLang="en-US" sz="3200" dirty="0" smtClean="0">
                <a:latin typeface="Times New Roman" panose="02020603050405020304" pitchFamily="18" charset="0"/>
                <a:cs typeface="Times New Roman" panose="02020603050405020304" pitchFamily="18" charset="0"/>
              </a:rPr>
              <a:t>because:</a:t>
            </a:r>
          </a:p>
          <a:p>
            <a:pPr algn="just">
              <a:lnSpc>
                <a:spcPct val="90000"/>
              </a:lnSpc>
            </a:pP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i</a:t>
            </a:r>
            <a:r>
              <a:rPr lang="en-US" altLang="en-US" sz="3200" dirty="0" smtClean="0">
                <a:latin typeface="Times New Roman" panose="02020603050405020304" pitchFamily="18" charset="0"/>
                <a:cs typeface="Times New Roman" panose="02020603050405020304" pitchFamily="18" charset="0"/>
              </a:rPr>
              <a:t>.	most </a:t>
            </a:r>
            <a:r>
              <a:rPr lang="en-US" altLang="en-US" sz="3200" dirty="0">
                <a:latin typeface="Times New Roman" panose="02020603050405020304" pitchFamily="18" charset="0"/>
                <a:cs typeface="Times New Roman" panose="02020603050405020304" pitchFamily="18" charset="0"/>
              </a:rPr>
              <a:t>orally administered drugs are </a:t>
            </a:r>
            <a:r>
              <a:rPr lang="en-US" altLang="en-US" sz="3200" dirty="0" smtClean="0">
                <a:latin typeface="Times New Roman" panose="02020603050405020304" pitchFamily="18" charset="0"/>
                <a:cs typeface="Times New Roman" panose="02020603050405020304" pitchFamily="18" charset="0"/>
              </a:rPr>
              <a:t>	absorbed </a:t>
            </a:r>
            <a:r>
              <a:rPr lang="en-US" altLang="en-US" sz="3200" dirty="0">
                <a:latin typeface="Times New Roman" panose="02020603050405020304" pitchFamily="18" charset="0"/>
                <a:cs typeface="Times New Roman" panose="02020603050405020304" pitchFamily="18" charset="0"/>
              </a:rPr>
              <a:t>via a passive diffusion </a:t>
            </a:r>
            <a:r>
              <a:rPr lang="en-US" altLang="en-US" sz="3200" dirty="0" smtClean="0">
                <a:latin typeface="Times New Roman" panose="02020603050405020304" pitchFamily="18" charset="0"/>
                <a:cs typeface="Times New Roman" panose="02020603050405020304" pitchFamily="18" charset="0"/>
              </a:rPr>
              <a:t>	process </a:t>
            </a:r>
            <a:r>
              <a:rPr lang="en-US" altLang="en-US" sz="3200" dirty="0">
                <a:latin typeface="Times New Roman" panose="02020603050405020304" pitchFamily="18" charset="0"/>
                <a:cs typeface="Times New Roman" panose="02020603050405020304" pitchFamily="18" charset="0"/>
              </a:rPr>
              <a:t>through the small intestine, </a:t>
            </a:r>
            <a:endParaRPr lang="en-US" altLang="en-US" sz="3200" dirty="0" smtClean="0">
              <a:latin typeface="Times New Roman" panose="02020603050405020304" pitchFamily="18" charset="0"/>
              <a:cs typeface="Times New Roman" panose="02020603050405020304" pitchFamily="18" charset="0"/>
            </a:endParaRPr>
          </a:p>
          <a:p>
            <a:pPr algn="just">
              <a:lnSpc>
                <a:spcPct val="90000"/>
              </a:lnSpc>
            </a:pPr>
            <a:r>
              <a:rPr lang="en-US" altLang="en-US" sz="3200" dirty="0" smtClean="0">
                <a:latin typeface="Times New Roman" panose="02020603050405020304" pitchFamily="18" charset="0"/>
                <a:cs typeface="Times New Roman" panose="02020603050405020304" pitchFamily="18" charset="0"/>
              </a:rPr>
              <a:t>ii.	where </a:t>
            </a:r>
            <a:r>
              <a:rPr lang="en-US" altLang="en-US" sz="3200" dirty="0">
                <a:latin typeface="Times New Roman" panose="02020603050405020304" pitchFamily="18" charset="0"/>
                <a:cs typeface="Times New Roman" panose="02020603050405020304" pitchFamily="18" charset="0"/>
              </a:rPr>
              <a:t>the extent of oral absorption is </a:t>
            </a:r>
            <a:r>
              <a:rPr lang="en-US" altLang="en-US" sz="3200" dirty="0" smtClean="0">
                <a:latin typeface="Times New Roman" panose="02020603050405020304" pitchFamily="18" charset="0"/>
                <a:cs typeface="Times New Roman" panose="02020603050405020304" pitchFamily="18" charset="0"/>
              </a:rPr>
              <a:t>	largely </a:t>
            </a:r>
            <a:r>
              <a:rPr lang="en-US" altLang="en-US" sz="3200" dirty="0">
                <a:latin typeface="Times New Roman" panose="02020603050405020304" pitchFamily="18" charset="0"/>
                <a:cs typeface="Times New Roman" panose="02020603050405020304" pitchFamily="18" charset="0"/>
              </a:rPr>
              <a:t>influenced by a drug’s </a:t>
            </a:r>
            <a:r>
              <a:rPr lang="en-US" altLang="en-US" sz="3200" dirty="0" smtClean="0">
                <a:latin typeface="Times New Roman" panose="02020603050405020304" pitchFamily="18" charset="0"/>
                <a:cs typeface="Times New Roman" panose="02020603050405020304" pitchFamily="18" charset="0"/>
              </a:rPr>
              <a:t>	membrane </a:t>
            </a:r>
            <a:r>
              <a:rPr lang="en-US" altLang="en-US" sz="3200" dirty="0">
                <a:latin typeface="Times New Roman" panose="02020603050405020304" pitchFamily="18" charset="0"/>
                <a:cs typeface="Times New Roman" panose="02020603050405020304" pitchFamily="18" charset="0"/>
              </a:rPr>
              <a:t>permeability and solubility</a:t>
            </a:r>
          </a:p>
        </p:txBody>
      </p:sp>
    </p:spTree>
    <p:extLst>
      <p:ext uri="{BB962C8B-B14F-4D97-AF65-F5344CB8AC3E}">
        <p14:creationId xmlns:p14="http://schemas.microsoft.com/office/powerpoint/2010/main" val="23622856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40476669"/>
              </p:ext>
            </p:extLst>
          </p:nvPr>
        </p:nvGraphicFramePr>
        <p:xfrm>
          <a:off x="152400" y="1371600"/>
          <a:ext cx="8763000" cy="2895601"/>
        </p:xfrm>
        <a:graphic>
          <a:graphicData uri="http://schemas.openxmlformats.org/drawingml/2006/table">
            <a:tbl>
              <a:tblPr firstRow="1" firstCol="1" bandRow="1">
                <a:tableStyleId>{91EBBBCC-DAD2-459C-BE2E-F6DE35CF9A28}</a:tableStyleId>
              </a:tblPr>
              <a:tblGrid>
                <a:gridCol w="2171537"/>
                <a:gridCol w="2284940"/>
                <a:gridCol w="2328053"/>
                <a:gridCol w="1978470"/>
              </a:tblGrid>
              <a:tr h="477647">
                <a:tc>
                  <a:txBody>
                    <a:bodyPr/>
                    <a:lstStyle/>
                    <a:p>
                      <a:pPr marL="0" marR="0">
                        <a:lnSpc>
                          <a:spcPct val="115000"/>
                        </a:lnSpc>
                        <a:spcBef>
                          <a:spcPts val="0"/>
                        </a:spcBef>
                        <a:spcAft>
                          <a:spcPts val="1000"/>
                        </a:spcAft>
                      </a:pPr>
                      <a:r>
                        <a:rPr lang="en-US" sz="2400" dirty="0" smtClean="0">
                          <a:effectLst/>
                        </a:rPr>
                        <a:t>BCS Class</a:t>
                      </a:r>
                      <a:endParaRPr lang="en-US" sz="2000" dirty="0">
                        <a:solidFill>
                          <a:srgbClr val="76923C"/>
                        </a:solidFill>
                        <a:effectLst/>
                        <a:latin typeface="Times New Roman" pitchFamily="18" charset="0"/>
                        <a:ea typeface="Calibri"/>
                        <a:cs typeface="Times New Roman" pitchFamily="18" charset="0"/>
                      </a:endParaRPr>
                    </a:p>
                  </a:txBody>
                  <a:tcPr marL="68580" marR="68580" marT="0" marB="0"/>
                </a:tc>
                <a:tc>
                  <a:txBody>
                    <a:bodyPr/>
                    <a:lstStyle/>
                    <a:p>
                      <a:pPr marL="0" marR="0">
                        <a:lnSpc>
                          <a:spcPct val="115000"/>
                        </a:lnSpc>
                        <a:spcBef>
                          <a:spcPts val="0"/>
                        </a:spcBef>
                        <a:spcAft>
                          <a:spcPts val="1000"/>
                        </a:spcAft>
                      </a:pPr>
                      <a:r>
                        <a:rPr lang="en-US" sz="2400">
                          <a:effectLst/>
                        </a:rPr>
                        <a:t>Solubility</a:t>
                      </a:r>
                      <a:endParaRPr lang="en-US" sz="2000">
                        <a:solidFill>
                          <a:srgbClr val="76923C"/>
                        </a:solidFill>
                        <a:effectLst/>
                        <a:latin typeface="Times New Roman" pitchFamily="18" charset="0"/>
                        <a:ea typeface="Calibri"/>
                        <a:cs typeface="Times New Roman" pitchFamily="18" charset="0"/>
                      </a:endParaRPr>
                    </a:p>
                  </a:txBody>
                  <a:tcPr marL="68580" marR="68580" marT="0" marB="0"/>
                </a:tc>
                <a:tc>
                  <a:txBody>
                    <a:bodyPr/>
                    <a:lstStyle/>
                    <a:p>
                      <a:pPr marL="0" marR="0">
                        <a:lnSpc>
                          <a:spcPct val="115000"/>
                        </a:lnSpc>
                        <a:spcBef>
                          <a:spcPts val="0"/>
                        </a:spcBef>
                        <a:spcAft>
                          <a:spcPts val="1000"/>
                        </a:spcAft>
                      </a:pPr>
                      <a:r>
                        <a:rPr lang="en-US" sz="2400">
                          <a:effectLst/>
                        </a:rPr>
                        <a:t>Permeability</a:t>
                      </a:r>
                      <a:endParaRPr lang="en-US" sz="2000">
                        <a:solidFill>
                          <a:srgbClr val="76923C"/>
                        </a:solidFill>
                        <a:effectLst/>
                        <a:latin typeface="Times New Roman" pitchFamily="18" charset="0"/>
                        <a:ea typeface="Calibri"/>
                        <a:cs typeface="Times New Roman" pitchFamily="18" charset="0"/>
                      </a:endParaRPr>
                    </a:p>
                  </a:txBody>
                  <a:tcPr marL="68580" marR="68580" marT="0" marB="0"/>
                </a:tc>
                <a:tc>
                  <a:txBody>
                    <a:bodyPr/>
                    <a:lstStyle/>
                    <a:p>
                      <a:pPr marL="0" marR="0">
                        <a:lnSpc>
                          <a:spcPct val="115000"/>
                        </a:lnSpc>
                        <a:spcBef>
                          <a:spcPts val="0"/>
                        </a:spcBef>
                        <a:spcAft>
                          <a:spcPts val="1000"/>
                        </a:spcAft>
                      </a:pPr>
                      <a:r>
                        <a:rPr lang="en-US" sz="2400">
                          <a:effectLst/>
                        </a:rPr>
                        <a:t>Example</a:t>
                      </a:r>
                      <a:endParaRPr lang="en-US" sz="2000">
                        <a:solidFill>
                          <a:srgbClr val="76923C"/>
                        </a:solidFill>
                        <a:effectLst/>
                        <a:latin typeface="Times New Roman" pitchFamily="18" charset="0"/>
                        <a:ea typeface="Calibri"/>
                        <a:cs typeface="Times New Roman" pitchFamily="18" charset="0"/>
                      </a:endParaRPr>
                    </a:p>
                  </a:txBody>
                  <a:tcPr marL="68580" marR="68580" marT="0" marB="0"/>
                </a:tc>
              </a:tr>
              <a:tr h="477647">
                <a:tc>
                  <a:txBody>
                    <a:bodyPr/>
                    <a:lstStyle/>
                    <a:p>
                      <a:pPr marL="0" marR="0">
                        <a:lnSpc>
                          <a:spcPct val="115000"/>
                        </a:lnSpc>
                        <a:spcBef>
                          <a:spcPts val="0"/>
                        </a:spcBef>
                        <a:spcAft>
                          <a:spcPts val="1000"/>
                        </a:spcAft>
                      </a:pPr>
                      <a:r>
                        <a:rPr lang="en-US" sz="2400" dirty="0">
                          <a:effectLst/>
                        </a:rPr>
                        <a:t>Class-I</a:t>
                      </a:r>
                      <a:endParaRPr lang="en-US" sz="2000" dirty="0">
                        <a:solidFill>
                          <a:srgbClr val="76923C"/>
                        </a:solidFill>
                        <a:effectLst/>
                        <a:latin typeface="Times New Roman" pitchFamily="18" charset="0"/>
                        <a:ea typeface="Calibri"/>
                        <a:cs typeface="Times New Roman" pitchFamily="18" charset="0"/>
                      </a:endParaRPr>
                    </a:p>
                  </a:txBody>
                  <a:tcPr marL="68580" marR="68580" marT="0" marB="0"/>
                </a:tc>
                <a:tc>
                  <a:txBody>
                    <a:bodyPr/>
                    <a:lstStyle/>
                    <a:p>
                      <a:pPr marL="0" marR="0">
                        <a:lnSpc>
                          <a:spcPct val="115000"/>
                        </a:lnSpc>
                        <a:spcBef>
                          <a:spcPts val="0"/>
                        </a:spcBef>
                        <a:spcAft>
                          <a:spcPts val="1000"/>
                        </a:spcAft>
                      </a:pPr>
                      <a:r>
                        <a:rPr lang="en-US" sz="2400" dirty="0">
                          <a:effectLst/>
                        </a:rPr>
                        <a:t>High</a:t>
                      </a:r>
                      <a:endParaRPr lang="en-US" sz="2000" dirty="0">
                        <a:solidFill>
                          <a:srgbClr val="76923C"/>
                        </a:solidFill>
                        <a:effectLst/>
                        <a:latin typeface="Times New Roman" pitchFamily="18" charset="0"/>
                        <a:ea typeface="Calibri"/>
                        <a:cs typeface="Times New Roman" pitchFamily="18" charset="0"/>
                      </a:endParaRPr>
                    </a:p>
                  </a:txBody>
                  <a:tcPr marL="68580" marR="68580" marT="0" marB="0"/>
                </a:tc>
                <a:tc>
                  <a:txBody>
                    <a:bodyPr/>
                    <a:lstStyle/>
                    <a:p>
                      <a:pPr marL="0" marR="0">
                        <a:lnSpc>
                          <a:spcPct val="115000"/>
                        </a:lnSpc>
                        <a:spcBef>
                          <a:spcPts val="0"/>
                        </a:spcBef>
                        <a:spcAft>
                          <a:spcPts val="1000"/>
                        </a:spcAft>
                      </a:pPr>
                      <a:r>
                        <a:rPr lang="en-US" sz="2400">
                          <a:effectLst/>
                        </a:rPr>
                        <a:t>High</a:t>
                      </a:r>
                      <a:endParaRPr lang="en-US" sz="2000">
                        <a:solidFill>
                          <a:srgbClr val="76923C"/>
                        </a:solidFill>
                        <a:effectLst/>
                        <a:latin typeface="Times New Roman" pitchFamily="18" charset="0"/>
                        <a:ea typeface="Calibri"/>
                        <a:cs typeface="Times New Roman" pitchFamily="18" charset="0"/>
                      </a:endParaRPr>
                    </a:p>
                  </a:txBody>
                  <a:tcPr marL="68580" marR="68580" marT="0" marB="0"/>
                </a:tc>
                <a:tc>
                  <a:txBody>
                    <a:bodyPr/>
                    <a:lstStyle/>
                    <a:p>
                      <a:pPr marL="0" marR="0">
                        <a:lnSpc>
                          <a:spcPct val="115000"/>
                        </a:lnSpc>
                        <a:spcBef>
                          <a:spcPts val="0"/>
                        </a:spcBef>
                        <a:spcAft>
                          <a:spcPts val="1000"/>
                        </a:spcAft>
                      </a:pPr>
                      <a:r>
                        <a:rPr lang="en-US" sz="2400">
                          <a:effectLst/>
                        </a:rPr>
                        <a:t>Metoprolol</a:t>
                      </a:r>
                      <a:endParaRPr lang="en-US" sz="2000">
                        <a:solidFill>
                          <a:srgbClr val="76923C"/>
                        </a:solidFill>
                        <a:effectLst/>
                        <a:latin typeface="Times New Roman" pitchFamily="18" charset="0"/>
                        <a:ea typeface="Calibri"/>
                        <a:cs typeface="Times New Roman" pitchFamily="18" charset="0"/>
                      </a:endParaRPr>
                    </a:p>
                  </a:txBody>
                  <a:tcPr marL="68580" marR="68580" marT="0" marB="0"/>
                </a:tc>
              </a:tr>
              <a:tr h="477647">
                <a:tc>
                  <a:txBody>
                    <a:bodyPr/>
                    <a:lstStyle/>
                    <a:p>
                      <a:pPr marL="0" marR="0">
                        <a:lnSpc>
                          <a:spcPct val="115000"/>
                        </a:lnSpc>
                        <a:spcBef>
                          <a:spcPts val="0"/>
                        </a:spcBef>
                        <a:spcAft>
                          <a:spcPts val="1000"/>
                        </a:spcAft>
                      </a:pPr>
                      <a:r>
                        <a:rPr lang="en-US" sz="2400">
                          <a:effectLst/>
                        </a:rPr>
                        <a:t>Class-II</a:t>
                      </a:r>
                      <a:endParaRPr lang="en-US" sz="2000">
                        <a:solidFill>
                          <a:srgbClr val="76923C"/>
                        </a:solidFill>
                        <a:effectLst/>
                        <a:latin typeface="Times New Roman" pitchFamily="18" charset="0"/>
                        <a:ea typeface="Calibri"/>
                        <a:cs typeface="Times New Roman" pitchFamily="18" charset="0"/>
                      </a:endParaRPr>
                    </a:p>
                  </a:txBody>
                  <a:tcPr marL="68580" marR="68580" marT="0" marB="0"/>
                </a:tc>
                <a:tc>
                  <a:txBody>
                    <a:bodyPr/>
                    <a:lstStyle/>
                    <a:p>
                      <a:pPr marL="0" marR="0">
                        <a:lnSpc>
                          <a:spcPct val="115000"/>
                        </a:lnSpc>
                        <a:spcBef>
                          <a:spcPts val="0"/>
                        </a:spcBef>
                        <a:spcAft>
                          <a:spcPts val="1000"/>
                        </a:spcAft>
                      </a:pPr>
                      <a:r>
                        <a:rPr lang="en-US" sz="2400" dirty="0">
                          <a:effectLst/>
                        </a:rPr>
                        <a:t>Low</a:t>
                      </a:r>
                      <a:endParaRPr lang="en-US" sz="2000" dirty="0">
                        <a:solidFill>
                          <a:srgbClr val="76923C"/>
                        </a:solidFill>
                        <a:effectLst/>
                        <a:latin typeface="Times New Roman" pitchFamily="18" charset="0"/>
                        <a:ea typeface="Calibri"/>
                        <a:cs typeface="Times New Roman" pitchFamily="18" charset="0"/>
                      </a:endParaRPr>
                    </a:p>
                  </a:txBody>
                  <a:tcPr marL="68580" marR="68580" marT="0" marB="0"/>
                </a:tc>
                <a:tc>
                  <a:txBody>
                    <a:bodyPr/>
                    <a:lstStyle/>
                    <a:p>
                      <a:pPr marL="0" marR="0">
                        <a:lnSpc>
                          <a:spcPct val="115000"/>
                        </a:lnSpc>
                        <a:spcBef>
                          <a:spcPts val="0"/>
                        </a:spcBef>
                        <a:spcAft>
                          <a:spcPts val="1000"/>
                        </a:spcAft>
                      </a:pPr>
                      <a:r>
                        <a:rPr lang="en-US" sz="2400" dirty="0">
                          <a:effectLst/>
                        </a:rPr>
                        <a:t>High</a:t>
                      </a:r>
                      <a:endParaRPr lang="en-US" sz="2000" dirty="0">
                        <a:solidFill>
                          <a:srgbClr val="76923C"/>
                        </a:solidFill>
                        <a:effectLst/>
                        <a:latin typeface="Times New Roman" pitchFamily="18" charset="0"/>
                        <a:ea typeface="Calibri"/>
                        <a:cs typeface="Times New Roman" pitchFamily="18" charset="0"/>
                      </a:endParaRPr>
                    </a:p>
                  </a:txBody>
                  <a:tcPr marL="68580" marR="68580" marT="0" marB="0"/>
                </a:tc>
                <a:tc>
                  <a:txBody>
                    <a:bodyPr/>
                    <a:lstStyle/>
                    <a:p>
                      <a:pPr marL="0" marR="0">
                        <a:lnSpc>
                          <a:spcPct val="115000"/>
                        </a:lnSpc>
                        <a:spcBef>
                          <a:spcPts val="0"/>
                        </a:spcBef>
                        <a:spcAft>
                          <a:spcPts val="1000"/>
                        </a:spcAft>
                      </a:pPr>
                      <a:r>
                        <a:rPr lang="en-US" sz="2400">
                          <a:effectLst/>
                        </a:rPr>
                        <a:t>Glebinclamide</a:t>
                      </a:r>
                      <a:endParaRPr lang="en-US" sz="2000">
                        <a:solidFill>
                          <a:srgbClr val="76923C"/>
                        </a:solidFill>
                        <a:effectLst/>
                        <a:latin typeface="Times New Roman" pitchFamily="18" charset="0"/>
                        <a:ea typeface="Calibri"/>
                        <a:cs typeface="Times New Roman" pitchFamily="18" charset="0"/>
                      </a:endParaRPr>
                    </a:p>
                  </a:txBody>
                  <a:tcPr marL="68580" marR="68580" marT="0" marB="0"/>
                </a:tc>
              </a:tr>
              <a:tr h="477647">
                <a:tc>
                  <a:txBody>
                    <a:bodyPr/>
                    <a:lstStyle/>
                    <a:p>
                      <a:pPr marL="0" marR="0">
                        <a:lnSpc>
                          <a:spcPct val="115000"/>
                        </a:lnSpc>
                        <a:spcBef>
                          <a:spcPts val="0"/>
                        </a:spcBef>
                        <a:spcAft>
                          <a:spcPts val="1000"/>
                        </a:spcAft>
                      </a:pPr>
                      <a:r>
                        <a:rPr lang="en-US" sz="2400">
                          <a:effectLst/>
                        </a:rPr>
                        <a:t>Class-III</a:t>
                      </a:r>
                      <a:endParaRPr lang="en-US" sz="2000">
                        <a:solidFill>
                          <a:srgbClr val="76923C"/>
                        </a:solidFill>
                        <a:effectLst/>
                        <a:latin typeface="Times New Roman" pitchFamily="18" charset="0"/>
                        <a:ea typeface="Calibri"/>
                        <a:cs typeface="Times New Roman" pitchFamily="18" charset="0"/>
                      </a:endParaRPr>
                    </a:p>
                  </a:txBody>
                  <a:tcPr marL="68580" marR="68580" marT="0" marB="0"/>
                </a:tc>
                <a:tc>
                  <a:txBody>
                    <a:bodyPr/>
                    <a:lstStyle/>
                    <a:p>
                      <a:pPr marL="0" marR="0">
                        <a:lnSpc>
                          <a:spcPct val="115000"/>
                        </a:lnSpc>
                        <a:spcBef>
                          <a:spcPts val="0"/>
                        </a:spcBef>
                        <a:spcAft>
                          <a:spcPts val="1000"/>
                        </a:spcAft>
                      </a:pPr>
                      <a:r>
                        <a:rPr lang="en-US" sz="2400">
                          <a:effectLst/>
                        </a:rPr>
                        <a:t>High</a:t>
                      </a:r>
                      <a:endParaRPr lang="en-US" sz="2000">
                        <a:solidFill>
                          <a:srgbClr val="76923C"/>
                        </a:solidFill>
                        <a:effectLst/>
                        <a:latin typeface="Times New Roman" pitchFamily="18" charset="0"/>
                        <a:ea typeface="Calibri"/>
                        <a:cs typeface="Times New Roman" pitchFamily="18" charset="0"/>
                      </a:endParaRPr>
                    </a:p>
                  </a:txBody>
                  <a:tcPr marL="68580" marR="68580" marT="0" marB="0"/>
                </a:tc>
                <a:tc>
                  <a:txBody>
                    <a:bodyPr/>
                    <a:lstStyle/>
                    <a:p>
                      <a:pPr marL="0" marR="0">
                        <a:lnSpc>
                          <a:spcPct val="115000"/>
                        </a:lnSpc>
                        <a:spcBef>
                          <a:spcPts val="0"/>
                        </a:spcBef>
                        <a:spcAft>
                          <a:spcPts val="1000"/>
                        </a:spcAft>
                      </a:pPr>
                      <a:r>
                        <a:rPr lang="en-US" sz="2400" dirty="0">
                          <a:effectLst/>
                        </a:rPr>
                        <a:t>Low</a:t>
                      </a:r>
                      <a:endParaRPr lang="en-US" sz="2000" dirty="0">
                        <a:solidFill>
                          <a:srgbClr val="76923C"/>
                        </a:solidFill>
                        <a:effectLst/>
                        <a:latin typeface="Times New Roman" pitchFamily="18" charset="0"/>
                        <a:ea typeface="Calibri"/>
                        <a:cs typeface="Times New Roman" pitchFamily="18" charset="0"/>
                      </a:endParaRPr>
                    </a:p>
                  </a:txBody>
                  <a:tcPr marL="68580" marR="68580" marT="0" marB="0"/>
                </a:tc>
                <a:tc>
                  <a:txBody>
                    <a:bodyPr/>
                    <a:lstStyle/>
                    <a:p>
                      <a:pPr marL="0" marR="0">
                        <a:lnSpc>
                          <a:spcPct val="115000"/>
                        </a:lnSpc>
                        <a:spcBef>
                          <a:spcPts val="0"/>
                        </a:spcBef>
                        <a:spcAft>
                          <a:spcPts val="1000"/>
                        </a:spcAft>
                      </a:pPr>
                      <a:r>
                        <a:rPr lang="en-US" sz="2400">
                          <a:effectLst/>
                        </a:rPr>
                        <a:t>Cimetidine</a:t>
                      </a:r>
                      <a:endParaRPr lang="en-US" sz="2000">
                        <a:solidFill>
                          <a:srgbClr val="76923C"/>
                        </a:solidFill>
                        <a:effectLst/>
                        <a:latin typeface="Times New Roman" pitchFamily="18" charset="0"/>
                        <a:ea typeface="Calibri"/>
                        <a:cs typeface="Times New Roman" pitchFamily="18" charset="0"/>
                      </a:endParaRPr>
                    </a:p>
                  </a:txBody>
                  <a:tcPr marL="68580" marR="68580" marT="0" marB="0"/>
                </a:tc>
              </a:tr>
              <a:tr h="985013">
                <a:tc>
                  <a:txBody>
                    <a:bodyPr/>
                    <a:lstStyle/>
                    <a:p>
                      <a:pPr marL="0" marR="0">
                        <a:lnSpc>
                          <a:spcPct val="115000"/>
                        </a:lnSpc>
                        <a:spcBef>
                          <a:spcPts val="0"/>
                        </a:spcBef>
                        <a:spcAft>
                          <a:spcPts val="1000"/>
                        </a:spcAft>
                      </a:pPr>
                      <a:r>
                        <a:rPr lang="en-US" sz="2400">
                          <a:effectLst/>
                        </a:rPr>
                        <a:t>Class-IV</a:t>
                      </a:r>
                      <a:endParaRPr lang="en-US" sz="2000">
                        <a:solidFill>
                          <a:srgbClr val="76923C"/>
                        </a:solidFill>
                        <a:effectLst/>
                        <a:latin typeface="Times New Roman" pitchFamily="18" charset="0"/>
                        <a:ea typeface="Calibri"/>
                        <a:cs typeface="Times New Roman" pitchFamily="18" charset="0"/>
                      </a:endParaRPr>
                    </a:p>
                  </a:txBody>
                  <a:tcPr marL="68580" marR="68580" marT="0" marB="0"/>
                </a:tc>
                <a:tc>
                  <a:txBody>
                    <a:bodyPr/>
                    <a:lstStyle/>
                    <a:p>
                      <a:pPr marL="0" marR="0">
                        <a:lnSpc>
                          <a:spcPct val="115000"/>
                        </a:lnSpc>
                        <a:spcBef>
                          <a:spcPts val="0"/>
                        </a:spcBef>
                        <a:spcAft>
                          <a:spcPts val="1000"/>
                        </a:spcAft>
                      </a:pPr>
                      <a:r>
                        <a:rPr lang="en-US" sz="2400">
                          <a:effectLst/>
                        </a:rPr>
                        <a:t>Low</a:t>
                      </a:r>
                      <a:endParaRPr lang="en-US" sz="2000">
                        <a:solidFill>
                          <a:srgbClr val="76923C"/>
                        </a:solidFill>
                        <a:effectLst/>
                        <a:latin typeface="Times New Roman" pitchFamily="18" charset="0"/>
                        <a:ea typeface="Calibri"/>
                        <a:cs typeface="Times New Roman" pitchFamily="18" charset="0"/>
                      </a:endParaRPr>
                    </a:p>
                  </a:txBody>
                  <a:tcPr marL="68580" marR="68580" marT="0" marB="0"/>
                </a:tc>
                <a:tc>
                  <a:txBody>
                    <a:bodyPr/>
                    <a:lstStyle/>
                    <a:p>
                      <a:pPr marL="0" marR="0">
                        <a:lnSpc>
                          <a:spcPct val="115000"/>
                        </a:lnSpc>
                        <a:spcBef>
                          <a:spcPts val="0"/>
                        </a:spcBef>
                        <a:spcAft>
                          <a:spcPts val="1000"/>
                        </a:spcAft>
                      </a:pPr>
                      <a:r>
                        <a:rPr lang="en-US" sz="2400" dirty="0">
                          <a:effectLst/>
                        </a:rPr>
                        <a:t>Low</a:t>
                      </a:r>
                      <a:endParaRPr lang="en-US" sz="2000" dirty="0">
                        <a:solidFill>
                          <a:srgbClr val="76923C"/>
                        </a:solidFill>
                        <a:effectLst/>
                        <a:latin typeface="Times New Roman" pitchFamily="18" charset="0"/>
                        <a:ea typeface="Calibri"/>
                        <a:cs typeface="Times New Roman" pitchFamily="18" charset="0"/>
                      </a:endParaRPr>
                    </a:p>
                  </a:txBody>
                  <a:tcPr marL="68580" marR="68580" marT="0" marB="0"/>
                </a:tc>
                <a:tc>
                  <a:txBody>
                    <a:bodyPr/>
                    <a:lstStyle/>
                    <a:p>
                      <a:pPr marL="0" marR="0">
                        <a:lnSpc>
                          <a:spcPct val="115000"/>
                        </a:lnSpc>
                        <a:spcBef>
                          <a:spcPts val="0"/>
                        </a:spcBef>
                        <a:spcAft>
                          <a:spcPts val="1000"/>
                        </a:spcAft>
                      </a:pPr>
                      <a:r>
                        <a:rPr lang="en-US" sz="2400" dirty="0">
                          <a:effectLst/>
                        </a:rPr>
                        <a:t>Hydrochlorothiazide</a:t>
                      </a:r>
                      <a:endParaRPr lang="en-US" sz="2000" dirty="0">
                        <a:solidFill>
                          <a:srgbClr val="76923C"/>
                        </a:solidFill>
                        <a:effectLst/>
                        <a:latin typeface="Times New Roman" pitchFamily="18" charset="0"/>
                        <a:ea typeface="Calibri"/>
                        <a:cs typeface="Times New Roman" pitchFamily="18" charset="0"/>
                      </a:endParaRPr>
                    </a:p>
                  </a:txBody>
                  <a:tcPr marL="68580" marR="68580" marT="0" marB="0"/>
                </a:tc>
              </a:tr>
            </a:tbl>
          </a:graphicData>
        </a:graphic>
      </p:graphicFrame>
    </p:spTree>
    <p:extLst>
      <p:ext uri="{BB962C8B-B14F-4D97-AF65-F5344CB8AC3E}">
        <p14:creationId xmlns:p14="http://schemas.microsoft.com/office/powerpoint/2010/main" val="352901836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685800"/>
            <a:ext cx="8153400" cy="5016758"/>
          </a:xfrm>
          <a:prstGeom prst="rect">
            <a:avLst/>
          </a:prstGeom>
        </p:spPr>
        <p:txBody>
          <a:bodyPr wrap="square">
            <a:spAutoFit/>
          </a:bodyPr>
          <a:lstStyle/>
          <a:p>
            <a:pPr algn="just">
              <a:buFont typeface="Arial" panose="020B0604020202020204" pitchFamily="34" charset="0"/>
              <a:buChar char="•"/>
            </a:pPr>
            <a:r>
              <a:rPr lang="en-US" sz="3200" dirty="0">
                <a:solidFill>
                  <a:srgbClr val="000000"/>
                </a:solidFill>
                <a:latin typeface="Times New Roman" panose="02020603050405020304" pitchFamily="18" charset="0"/>
                <a:cs typeface="Times New Roman" panose="02020603050405020304" pitchFamily="18" charset="0"/>
              </a:rPr>
              <a:t>A drug substance is considered HIGHLY SOLUBLE when the highest dose strength is soluble in </a:t>
            </a:r>
            <a:r>
              <a:rPr lang="en-US" sz="3200" dirty="0" smtClean="0">
                <a:solidFill>
                  <a:srgbClr val="000000"/>
                </a:solidFill>
                <a:latin typeface="Times New Roman" panose="02020603050405020304" pitchFamily="18" charset="0"/>
                <a:cs typeface="Times New Roman" panose="02020603050405020304" pitchFamily="18" charset="0"/>
              </a:rPr>
              <a:t>about 250 </a:t>
            </a:r>
            <a:r>
              <a:rPr lang="en-US" sz="3200" dirty="0">
                <a:solidFill>
                  <a:srgbClr val="000000"/>
                </a:solidFill>
                <a:latin typeface="Times New Roman" panose="02020603050405020304" pitchFamily="18" charset="0"/>
                <a:cs typeface="Times New Roman" panose="02020603050405020304" pitchFamily="18" charset="0"/>
              </a:rPr>
              <a:t>ml water over a pH range of 1 to 7.5</a:t>
            </a:r>
            <a:r>
              <a:rPr lang="en-US" sz="3200" dirty="0" smtClean="0">
                <a:solidFill>
                  <a:srgbClr val="000000"/>
                </a:solidFill>
                <a:latin typeface="Times New Roman" panose="02020603050405020304" pitchFamily="18" charset="0"/>
                <a:cs typeface="Times New Roman" panose="02020603050405020304" pitchFamily="18" charset="0"/>
              </a:rPr>
              <a:t>.</a:t>
            </a:r>
          </a:p>
          <a:p>
            <a:pPr algn="just">
              <a:buFont typeface="Arial" panose="020B0604020202020204" pitchFamily="34" charset="0"/>
              <a:buChar char="•"/>
            </a:pPr>
            <a:endParaRPr lang="en-US" sz="3200" dirty="0">
              <a:solidFill>
                <a:srgbClr val="000000"/>
              </a:solidFill>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US" sz="3200" dirty="0">
                <a:solidFill>
                  <a:srgbClr val="000000"/>
                </a:solidFill>
                <a:latin typeface="Times New Roman" panose="02020603050405020304" pitchFamily="18" charset="0"/>
                <a:cs typeface="Times New Roman" panose="02020603050405020304" pitchFamily="18" charset="0"/>
              </a:rPr>
              <a:t>A drug substance is considered HIGHLY PERMEABLE when the extent of absorption in humans is determined to be &gt; 90% of an administered dose, based on mass-balance or in comparison to an intravenous reference dose</a:t>
            </a:r>
            <a:r>
              <a:rPr lang="en-US" sz="3200" dirty="0" smtClean="0">
                <a:solidFill>
                  <a:srgbClr val="000000"/>
                </a:solidFill>
                <a:latin typeface="Times New Roman" panose="02020603050405020304" pitchFamily="18" charset="0"/>
                <a:cs typeface="Times New Roman" panose="02020603050405020304" pitchFamily="18" charset="0"/>
              </a:rPr>
              <a:t>.</a:t>
            </a:r>
            <a:endParaRPr lang="en-US" sz="3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04159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914400"/>
            <a:ext cx="8382000" cy="4524315"/>
          </a:xfrm>
          <a:prstGeom prst="rect">
            <a:avLst/>
          </a:prstGeom>
        </p:spPr>
        <p:txBody>
          <a:bodyPr wrap="square">
            <a:spAutoFit/>
          </a:bodyPr>
          <a:lstStyle/>
          <a:p>
            <a:pPr algn="just"/>
            <a:r>
              <a:rPr lang="en-US" sz="3200" dirty="0">
                <a:latin typeface="Times New Roman" pitchFamily="18" charset="0"/>
                <a:cs typeface="Times New Roman" pitchFamily="18" charset="0"/>
              </a:rPr>
              <a:t>Drugs formulated into finished dosage forms (drug products), such as tablets, capsules, ointments, </a:t>
            </a:r>
            <a:r>
              <a:rPr lang="en-US" sz="3200" dirty="0" smtClean="0">
                <a:latin typeface="Times New Roman" pitchFamily="18" charset="0"/>
                <a:cs typeface="Times New Roman" pitchFamily="18" charset="0"/>
              </a:rPr>
              <a:t>etc., </a:t>
            </a:r>
            <a:r>
              <a:rPr lang="en-US" sz="3200" dirty="0">
                <a:latin typeface="Times New Roman" pitchFamily="18" charset="0"/>
                <a:cs typeface="Times New Roman" pitchFamily="18" charset="0"/>
              </a:rPr>
              <a:t>before being administered to patients for therapy. </a:t>
            </a:r>
            <a:endParaRPr lang="en-US" sz="3200" dirty="0" smtClean="0">
              <a:latin typeface="Times New Roman" pitchFamily="18" charset="0"/>
              <a:cs typeface="Times New Roman" pitchFamily="18" charset="0"/>
            </a:endParaRPr>
          </a:p>
          <a:p>
            <a:pPr algn="just"/>
            <a:endParaRPr lang="en-US" sz="3200" dirty="0">
              <a:latin typeface="Times New Roman" pitchFamily="18" charset="0"/>
              <a:cs typeface="Times New Roman" pitchFamily="18" charset="0"/>
            </a:endParaRPr>
          </a:p>
          <a:p>
            <a:pPr algn="just"/>
            <a:r>
              <a:rPr lang="en-US" sz="3200" dirty="0">
                <a:latin typeface="Times New Roman" pitchFamily="18" charset="0"/>
                <a:cs typeface="Times New Roman" pitchFamily="18" charset="0"/>
              </a:rPr>
              <a:t>Formulated drug products usually include the active drug substance and excipients that make up the dosage form. Drug products are designed to deliver drug for local or systemic effects. </a:t>
            </a:r>
          </a:p>
        </p:txBody>
      </p:sp>
    </p:spTree>
    <p:extLst>
      <p:ext uri="{BB962C8B-B14F-4D97-AF65-F5344CB8AC3E}">
        <p14:creationId xmlns:p14="http://schemas.microsoft.com/office/powerpoint/2010/main" val="112671716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533400"/>
            <a:ext cx="7696200" cy="5791200"/>
          </a:xfrm>
          <a:prstGeom prst="rect">
            <a:avLst/>
          </a:prstGeom>
          <a:noFill/>
          <a:ln>
            <a:noFill/>
          </a:ln>
          <a:effectLst/>
        </p:spPr>
      </p:pic>
    </p:spTree>
    <p:extLst>
      <p:ext uri="{BB962C8B-B14F-4D97-AF65-F5344CB8AC3E}">
        <p14:creationId xmlns:p14="http://schemas.microsoft.com/office/powerpoint/2010/main" val="209033259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972030185"/>
              </p:ext>
            </p:extLst>
          </p:nvPr>
        </p:nvGraphicFramePr>
        <p:xfrm>
          <a:off x="609600" y="762000"/>
          <a:ext cx="7992548" cy="5715000"/>
        </p:xfrm>
        <a:graphic>
          <a:graphicData uri="http://schemas.openxmlformats.org/presentationml/2006/ole">
            <mc:AlternateContent xmlns:mc="http://schemas.openxmlformats.org/markup-compatibility/2006">
              <mc:Choice xmlns:v="urn:schemas-microsoft-com:vml" Requires="v">
                <p:oleObj spid="_x0000_s1045" name="Document" r:id="rId3" imgW="5539733" imgH="3477464" progId="Word.Document.8">
                  <p:embed/>
                </p:oleObj>
              </mc:Choice>
              <mc:Fallback>
                <p:oleObj name="Document" r:id="rId3" imgW="5539733" imgH="3477464"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762000"/>
                        <a:ext cx="7992548" cy="57150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16012046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990600"/>
            <a:ext cx="8305800" cy="4777077"/>
          </a:xfrm>
          <a:prstGeom prst="rect">
            <a:avLst/>
          </a:prstGeom>
        </p:spPr>
        <p:txBody>
          <a:bodyPr wrap="square">
            <a:spAutoFit/>
          </a:bodyPr>
          <a:lstStyle/>
          <a:p>
            <a:pPr algn="just">
              <a:lnSpc>
                <a:spcPct val="115000"/>
              </a:lnSpc>
              <a:spcAft>
                <a:spcPts val="10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The BCS is not a direct </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in-vitro–in-vivo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correlation or alternate of IVIV correlation.</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We presume that drug substance from an immediate-release oral drug product would be rapidly and mostly absorbed if the drug substance and drug product meet the criteria for BCS Class I drugs.</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Since predictability is a major function of IVIVC, any system that predicts </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in-vivo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performance from </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in-vitro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data may be considered an IVIVC.</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600620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0" y="400186"/>
            <a:ext cx="7924800" cy="6299931"/>
          </a:xfrm>
          <a:prstGeom prst="rect">
            <a:avLst/>
          </a:prstGeom>
        </p:spPr>
      </p:pic>
    </p:spTree>
    <p:extLst>
      <p:ext uri="{BB962C8B-B14F-4D97-AF65-F5344CB8AC3E}">
        <p14:creationId xmlns:p14="http://schemas.microsoft.com/office/powerpoint/2010/main" val="427303428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 y="152400"/>
            <a:ext cx="8676654" cy="5410200"/>
          </a:xfrm>
          <a:prstGeom prst="rect">
            <a:avLst/>
          </a:prstGeom>
        </p:spPr>
      </p:pic>
      <p:sp>
        <p:nvSpPr>
          <p:cNvPr id="3" name="Rectangle 2"/>
          <p:cNvSpPr/>
          <p:nvPr/>
        </p:nvSpPr>
        <p:spPr>
          <a:xfrm>
            <a:off x="609600" y="5638800"/>
            <a:ext cx="8305800" cy="923330"/>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For oral drug delivery, a simplified summary of approaches based on properties might look like Table 1. Each approach must then be tailored to meet the other demands of that particular API and desired product profile.</a:t>
            </a:r>
          </a:p>
        </p:txBody>
      </p:sp>
    </p:spTree>
    <p:extLst>
      <p:ext uri="{BB962C8B-B14F-4D97-AF65-F5344CB8AC3E}">
        <p14:creationId xmlns:p14="http://schemas.microsoft.com/office/powerpoint/2010/main" val="237302518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85750" y="390525"/>
            <a:ext cx="8572500" cy="6076950"/>
          </a:xfrm>
          <a:prstGeom prst="rect">
            <a:avLst/>
          </a:prstGeom>
        </p:spPr>
      </p:pic>
    </p:spTree>
    <p:extLst>
      <p:ext uri="{BB962C8B-B14F-4D97-AF65-F5344CB8AC3E}">
        <p14:creationId xmlns:p14="http://schemas.microsoft.com/office/powerpoint/2010/main" val="148475991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9818" y="609600"/>
            <a:ext cx="8479381" cy="4953000"/>
          </a:xfrm>
          <a:prstGeom prst="rect">
            <a:avLst/>
          </a:prstGeom>
        </p:spPr>
      </p:pic>
    </p:spTree>
    <p:extLst>
      <p:ext uri="{BB962C8B-B14F-4D97-AF65-F5344CB8AC3E}">
        <p14:creationId xmlns:p14="http://schemas.microsoft.com/office/powerpoint/2010/main" val="77085039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3400" y="700760"/>
            <a:ext cx="8324943" cy="5623839"/>
          </a:xfrm>
          <a:prstGeom prst="rect">
            <a:avLst/>
          </a:prstGeom>
        </p:spPr>
      </p:pic>
    </p:spTree>
    <p:extLst>
      <p:ext uri="{BB962C8B-B14F-4D97-AF65-F5344CB8AC3E}">
        <p14:creationId xmlns:p14="http://schemas.microsoft.com/office/powerpoint/2010/main" val="203365901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lated image"/>
          <p:cNvPicPr/>
          <p:nvPr/>
        </p:nvPicPr>
        <p:blipFill>
          <a:blip r:embed="rId2">
            <a:extLst>
              <a:ext uri="{28A0092B-C50C-407E-A947-70E740481C1C}">
                <a14:useLocalDpi xmlns:a14="http://schemas.microsoft.com/office/drawing/2010/main" val="0"/>
              </a:ext>
            </a:extLst>
          </a:blip>
          <a:srcRect/>
          <a:stretch>
            <a:fillRect/>
          </a:stretch>
        </p:blipFill>
        <p:spPr bwMode="auto">
          <a:xfrm>
            <a:off x="304800" y="609600"/>
            <a:ext cx="8839200" cy="5562600"/>
          </a:xfrm>
          <a:prstGeom prst="rect">
            <a:avLst/>
          </a:prstGeom>
          <a:noFill/>
          <a:ln>
            <a:noFill/>
          </a:ln>
        </p:spPr>
      </p:pic>
    </p:spTree>
    <p:extLst>
      <p:ext uri="{BB962C8B-B14F-4D97-AF65-F5344CB8AC3E}">
        <p14:creationId xmlns:p14="http://schemas.microsoft.com/office/powerpoint/2010/main" val="344573624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609600"/>
            <a:ext cx="8458200" cy="5324535"/>
          </a:xfrm>
          <a:prstGeom prst="rect">
            <a:avLst/>
          </a:prstGeom>
        </p:spPr>
        <p:txBody>
          <a:bodyPr wrap="square">
            <a:spAutoFit/>
          </a:bodyPr>
          <a:lstStyle/>
          <a:p>
            <a:pPr algn="ctr"/>
            <a:r>
              <a:rPr lang="en-US" sz="3200" i="1" dirty="0">
                <a:latin typeface="Times New Roman" pitchFamily="18" charset="0"/>
                <a:cs typeface="Times New Roman" pitchFamily="18" charset="0"/>
              </a:rPr>
              <a:t>In-Vitro–In-Vivo</a:t>
            </a:r>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Correlation</a:t>
            </a:r>
          </a:p>
          <a:p>
            <a:endParaRPr lang="en-US" sz="2800" dirty="0">
              <a:latin typeface="Times New Roman" pitchFamily="18" charset="0"/>
              <a:cs typeface="Times New Roman" pitchFamily="18" charset="0"/>
            </a:endParaRPr>
          </a:p>
          <a:p>
            <a:pPr algn="just"/>
            <a:r>
              <a:rPr lang="en-US" sz="2800" i="1" dirty="0">
                <a:latin typeface="Times New Roman" pitchFamily="18" charset="0"/>
                <a:cs typeface="Times New Roman" pitchFamily="18" charset="0"/>
              </a:rPr>
              <a:t>In-vitro–in-vivo</a:t>
            </a:r>
            <a:r>
              <a:rPr lang="en-US" sz="2800" dirty="0">
                <a:latin typeface="Times New Roman" pitchFamily="18" charset="0"/>
                <a:cs typeface="Times New Roman" pitchFamily="18" charset="0"/>
              </a:rPr>
              <a:t> correlation (IVIVC) establishes a relationship between a biological property of the drug (such as </a:t>
            </a:r>
            <a:r>
              <a:rPr lang="en-US" sz="2800" dirty="0" err="1">
                <a:latin typeface="Times New Roman" pitchFamily="18" charset="0"/>
                <a:cs typeface="Times New Roman" pitchFamily="18" charset="0"/>
              </a:rPr>
              <a:t>pharmacodynamic</a:t>
            </a:r>
            <a:r>
              <a:rPr lang="en-US" sz="2800" dirty="0">
                <a:latin typeface="Times New Roman" pitchFamily="18" charset="0"/>
                <a:cs typeface="Times New Roman" pitchFamily="18" charset="0"/>
              </a:rPr>
              <a:t> effect or plasma drug concentration) and a physicochemical property of the drug product containing the drug substance, such as dissolution rate</a:t>
            </a:r>
            <a:r>
              <a:rPr lang="en-US" sz="2800" dirty="0" smtClean="0">
                <a:latin typeface="Times New Roman" pitchFamily="18" charset="0"/>
                <a:cs typeface="Times New Roman" pitchFamily="18" charset="0"/>
              </a:rPr>
              <a:t>.</a:t>
            </a:r>
          </a:p>
          <a:p>
            <a:pPr algn="just"/>
            <a:endParaRPr lang="en-US" sz="2800" dirty="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In order to have an IVIVC, some property of the drug release from the drug product </a:t>
            </a:r>
            <a:r>
              <a:rPr lang="en-US" sz="2800" i="1" dirty="0">
                <a:latin typeface="Times New Roman" pitchFamily="18" charset="0"/>
                <a:cs typeface="Times New Roman" pitchFamily="18" charset="0"/>
              </a:rPr>
              <a:t>in vitro</a:t>
            </a:r>
            <a:r>
              <a:rPr lang="en-US" sz="2800" dirty="0">
                <a:latin typeface="Times New Roman" pitchFamily="18" charset="0"/>
                <a:cs typeface="Times New Roman" pitchFamily="18" charset="0"/>
              </a:rPr>
              <a:t>, under specified conditions, must relate to </a:t>
            </a:r>
            <a:r>
              <a:rPr lang="en-US" sz="2800" i="1" dirty="0">
                <a:latin typeface="Times New Roman" pitchFamily="18" charset="0"/>
                <a:cs typeface="Times New Roman" pitchFamily="18" charset="0"/>
              </a:rPr>
              <a:t>in-vivo</a:t>
            </a:r>
            <a:r>
              <a:rPr lang="en-US" sz="2800" dirty="0">
                <a:latin typeface="Times New Roman" pitchFamily="18" charset="0"/>
                <a:cs typeface="Times New Roman" pitchFamily="18" charset="0"/>
              </a:rPr>
              <a:t> drug performance.</a:t>
            </a:r>
          </a:p>
        </p:txBody>
      </p:sp>
    </p:spTree>
    <p:extLst>
      <p:ext uri="{BB962C8B-B14F-4D97-AF65-F5344CB8AC3E}">
        <p14:creationId xmlns:p14="http://schemas.microsoft.com/office/powerpoint/2010/main" val="30151429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914400"/>
            <a:ext cx="8229600" cy="4031873"/>
          </a:xfrm>
          <a:prstGeom prst="rect">
            <a:avLst/>
          </a:prstGeom>
        </p:spPr>
        <p:txBody>
          <a:bodyPr wrap="square">
            <a:spAutoFit/>
          </a:bodyPr>
          <a:lstStyle/>
          <a:p>
            <a:pPr algn="just"/>
            <a:r>
              <a:rPr lang="en-US" sz="3200" dirty="0">
                <a:latin typeface="Times New Roman" pitchFamily="18" charset="0"/>
                <a:cs typeface="Times New Roman" pitchFamily="18" charset="0"/>
              </a:rPr>
              <a:t>Common drug products include liquids, tablets, capsules, </a:t>
            </a:r>
            <a:r>
              <a:rPr lang="en-US" sz="3200" dirty="0" err="1">
                <a:latin typeface="Times New Roman" pitchFamily="18" charset="0"/>
                <a:cs typeface="Times New Roman" pitchFamily="18" charset="0"/>
              </a:rPr>
              <a:t>injectables</a:t>
            </a:r>
            <a:r>
              <a:rPr lang="en-US" sz="3200" dirty="0">
                <a:latin typeface="Times New Roman" pitchFamily="18" charset="0"/>
                <a:cs typeface="Times New Roman" pitchFamily="18" charset="0"/>
              </a:rPr>
              <a:t>, suppositories, transdermal systems, and topical products such as creams and ointments</a:t>
            </a:r>
            <a:r>
              <a:rPr lang="en-US" sz="3200" dirty="0" smtClean="0">
                <a:latin typeface="Times New Roman" pitchFamily="18" charset="0"/>
                <a:cs typeface="Times New Roman" pitchFamily="18" charset="0"/>
              </a:rPr>
              <a:t>.</a:t>
            </a:r>
          </a:p>
          <a:p>
            <a:pPr algn="just"/>
            <a:endParaRPr lang="en-US" sz="3200" dirty="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The </a:t>
            </a:r>
            <a:r>
              <a:rPr lang="en-US" sz="3200" dirty="0">
                <a:latin typeface="Times New Roman" pitchFamily="18" charset="0"/>
                <a:cs typeface="Times New Roman" pitchFamily="18" charset="0"/>
              </a:rPr>
              <a:t>design and formulation of drug products requires a thorough understanding of the </a:t>
            </a:r>
            <a:r>
              <a:rPr lang="en-US" sz="3200" dirty="0" smtClean="0">
                <a:latin typeface="Times New Roman" pitchFamily="18" charset="0"/>
                <a:cs typeface="Times New Roman" pitchFamily="18" charset="0"/>
              </a:rPr>
              <a:t>biopharmaceutics </a:t>
            </a:r>
            <a:r>
              <a:rPr lang="en-US" sz="3200" dirty="0">
                <a:latin typeface="Times New Roman" pitchFamily="18" charset="0"/>
                <a:cs typeface="Times New Roman" pitchFamily="18" charset="0"/>
              </a:rPr>
              <a:t>principles of drug delivery</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422371360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706204"/>
            <a:ext cx="8077200" cy="5445593"/>
          </a:xfrm>
          <a:prstGeom prst="rect">
            <a:avLst/>
          </a:prstGeom>
        </p:spPr>
        <p:txBody>
          <a:bodyPr wrap="square">
            <a:spAutoFit/>
          </a:bodyPr>
          <a:lstStyle/>
          <a:p>
            <a:pPr algn="just">
              <a:lnSpc>
                <a:spcPct val="115000"/>
              </a:lnSpc>
              <a:spcAft>
                <a:spcPts val="100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The absorption time may be used in correlating dissolution data to absorption data.  The absorption time refers to the time for a constant amount of drug to be absorbed.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In the analysis of </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in-vitro–in-vivo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drug correlation, rapid drug dissolution may be distinguished from the slower drug absorption by evaluation of the absorption time for the preparation.</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In one study involving three sustained-release aspirin products, the dissolution time for the preparations were linearly correlated to the absorption times. The results from this study demonstrated that aspirin was rapidly absorbed and was very much dependent on the dissolution rate for absorption.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801082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381000" y="228600"/>
            <a:ext cx="8382000" cy="6248400"/>
          </a:xfrm>
          <a:prstGeom prst="rect">
            <a:avLst/>
          </a:prstGeom>
        </p:spPr>
      </p:pic>
    </p:spTree>
    <p:extLst>
      <p:ext uri="{BB962C8B-B14F-4D97-AF65-F5344CB8AC3E}">
        <p14:creationId xmlns:p14="http://schemas.microsoft.com/office/powerpoint/2010/main" val="398063196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6175320"/>
              </p:ext>
            </p:extLst>
          </p:nvPr>
        </p:nvGraphicFramePr>
        <p:xfrm>
          <a:off x="228600" y="388935"/>
          <a:ext cx="8686800" cy="6181837"/>
        </p:xfrm>
        <a:graphic>
          <a:graphicData uri="http://schemas.openxmlformats.org/drawingml/2006/table">
            <a:tbl>
              <a:tblPr firstRow="1" firstCol="1" bandRow="1">
                <a:tableStyleId>{91EBBBCC-DAD2-459C-BE2E-F6DE35CF9A28}</a:tableStyleId>
              </a:tblPr>
              <a:tblGrid>
                <a:gridCol w="4343400"/>
                <a:gridCol w="4343400"/>
              </a:tblGrid>
              <a:tr h="710885">
                <a:tc gridSpan="2">
                  <a:txBody>
                    <a:bodyPr/>
                    <a:lstStyle/>
                    <a:p>
                      <a:pPr marL="0" marR="0" algn="ctr">
                        <a:lnSpc>
                          <a:spcPct val="115000"/>
                        </a:lnSpc>
                        <a:spcBef>
                          <a:spcPts val="0"/>
                        </a:spcBef>
                        <a:spcAft>
                          <a:spcPts val="1000"/>
                        </a:spcAft>
                      </a:pPr>
                      <a:r>
                        <a:rPr lang="en-US" sz="2400" dirty="0" err="1" smtClean="0">
                          <a:effectLst/>
                        </a:rPr>
                        <a:t>Biopharmaceutic</a:t>
                      </a:r>
                      <a:r>
                        <a:rPr lang="en-US" sz="2400" dirty="0" smtClean="0">
                          <a:effectLst/>
                        </a:rPr>
                        <a:t> </a:t>
                      </a:r>
                      <a:r>
                        <a:rPr lang="en-US" sz="2400" dirty="0">
                          <a:effectLst/>
                        </a:rPr>
                        <a:t>Considerations in Drug Product Design</a:t>
                      </a:r>
                      <a:endParaRPr lang="en-US" sz="2400" dirty="0">
                        <a:effectLst/>
                        <a:latin typeface="Times New Roman" pitchFamily="18" charset="0"/>
                        <a:ea typeface="Calibri"/>
                        <a:cs typeface="Times New Roman" pitchFamily="18" charset="0"/>
                      </a:endParaRPr>
                    </a:p>
                  </a:txBody>
                  <a:tcPr marL="22318" marR="22318" marT="22318" marB="22318" anchor="ctr"/>
                </a:tc>
                <a:tc hMerge="1">
                  <a:txBody>
                    <a:bodyPr/>
                    <a:lstStyle/>
                    <a:p>
                      <a:endParaRPr lang="en-US" sz="1400" dirty="0"/>
                    </a:p>
                  </a:txBody>
                  <a:tcPr marL="71417" marR="71417" marT="35708" marB="35708"/>
                </a:tc>
              </a:tr>
              <a:tr h="397960">
                <a:tc>
                  <a:txBody>
                    <a:bodyPr/>
                    <a:lstStyle/>
                    <a:p>
                      <a:pPr marL="0" marR="0">
                        <a:lnSpc>
                          <a:spcPct val="115000"/>
                        </a:lnSpc>
                        <a:spcBef>
                          <a:spcPts val="0"/>
                        </a:spcBef>
                        <a:spcAft>
                          <a:spcPts val="0"/>
                        </a:spcAft>
                      </a:pPr>
                      <a:r>
                        <a:rPr lang="en-US" sz="2000" dirty="0" err="1">
                          <a:effectLst/>
                          <a:latin typeface="Times New Roman" panose="02020603050405020304" pitchFamily="18" charset="0"/>
                          <a:cs typeface="Times New Roman" panose="02020603050405020304" pitchFamily="18" charset="0"/>
                        </a:rPr>
                        <a:t>Pharmacodynamic</a:t>
                      </a:r>
                      <a:r>
                        <a:rPr lang="en-US" sz="2000" dirty="0">
                          <a:effectLst/>
                          <a:latin typeface="Times New Roman" panose="02020603050405020304" pitchFamily="18" charset="0"/>
                          <a:cs typeface="Times New Roman" panose="02020603050405020304" pitchFamily="18" charset="0"/>
                        </a:rPr>
                        <a:t> considerations</a:t>
                      </a:r>
                      <a:endParaRPr lang="en-US" sz="2000" dirty="0">
                        <a:effectLst/>
                        <a:latin typeface="Times New Roman" pitchFamily="18" charset="0"/>
                        <a:ea typeface="Calibri"/>
                        <a:cs typeface="Times New Roman" pitchFamily="18" charset="0"/>
                      </a:endParaRPr>
                    </a:p>
                  </a:txBody>
                  <a:tcPr marL="22318" marR="22318" marT="22318" marB="22318"/>
                </a:tc>
                <a:tc>
                  <a:txBody>
                    <a:bodyPr/>
                    <a:lstStyle/>
                    <a:p>
                      <a:pPr marL="0" marR="0">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Patient considerations</a:t>
                      </a:r>
                      <a:endParaRPr lang="en-US" sz="2000">
                        <a:effectLst/>
                        <a:latin typeface="Times New Roman" pitchFamily="18" charset="0"/>
                        <a:ea typeface="Calibri"/>
                        <a:cs typeface="Times New Roman" pitchFamily="18" charset="0"/>
                      </a:endParaRPr>
                    </a:p>
                  </a:txBody>
                  <a:tcPr marL="22318" marR="22318" marT="22318" marB="22318"/>
                </a:tc>
              </a:tr>
              <a:tr h="397960">
                <a:tc>
                  <a:txBody>
                    <a:bodyPr/>
                    <a:lstStyle/>
                    <a:p>
                      <a:pPr marL="0" marR="0">
                        <a:lnSpc>
                          <a:spcPct val="115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Therapeutic objective </a:t>
                      </a:r>
                      <a:endParaRPr lang="en-US" sz="2000" dirty="0">
                        <a:effectLst/>
                        <a:latin typeface="Times New Roman" pitchFamily="18" charset="0"/>
                        <a:ea typeface="Calibri"/>
                        <a:cs typeface="Times New Roman" pitchFamily="18" charset="0"/>
                      </a:endParaRPr>
                    </a:p>
                  </a:txBody>
                  <a:tcPr marL="22318" marR="22318" marT="22318" marB="22318"/>
                </a:tc>
                <a:tc>
                  <a:txBody>
                    <a:bodyPr/>
                    <a:lstStyle/>
                    <a:p>
                      <a:pPr marL="0" marR="0">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Compliance and acceptability of drug product </a:t>
                      </a:r>
                      <a:endParaRPr lang="en-US" sz="2000">
                        <a:effectLst/>
                        <a:latin typeface="Times New Roman" pitchFamily="18" charset="0"/>
                        <a:ea typeface="Calibri"/>
                        <a:cs typeface="Times New Roman" pitchFamily="18" charset="0"/>
                      </a:endParaRPr>
                    </a:p>
                  </a:txBody>
                  <a:tcPr marL="22318" marR="22318" marT="22318" marB="22318"/>
                </a:tc>
              </a:tr>
              <a:tr h="397960">
                <a:tc>
                  <a:txBody>
                    <a:bodyPr/>
                    <a:lstStyle/>
                    <a:p>
                      <a:pPr marL="0" marR="0">
                        <a:lnSpc>
                          <a:spcPct val="115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Toxic effects</a:t>
                      </a:r>
                      <a:endParaRPr lang="en-US" sz="2000" dirty="0">
                        <a:effectLst/>
                        <a:latin typeface="Times New Roman" pitchFamily="18" charset="0"/>
                        <a:ea typeface="Calibri"/>
                        <a:cs typeface="Times New Roman" pitchFamily="18" charset="0"/>
                      </a:endParaRPr>
                    </a:p>
                  </a:txBody>
                  <a:tcPr marL="22318" marR="22318" marT="22318" marB="22318"/>
                </a:tc>
                <a:tc>
                  <a:txBody>
                    <a:bodyPr/>
                    <a:lstStyle/>
                    <a:p>
                      <a:pPr marL="0" marR="0">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Cost</a:t>
                      </a:r>
                      <a:endParaRPr lang="en-US" sz="2000">
                        <a:effectLst/>
                        <a:latin typeface="Times New Roman" pitchFamily="18" charset="0"/>
                        <a:ea typeface="Calibri"/>
                        <a:cs typeface="Times New Roman" pitchFamily="18" charset="0"/>
                      </a:endParaRPr>
                    </a:p>
                  </a:txBody>
                  <a:tcPr marL="22318" marR="22318" marT="22318" marB="22318"/>
                </a:tc>
              </a:tr>
              <a:tr h="397960">
                <a:tc>
                  <a:txBody>
                    <a:bodyPr/>
                    <a:lstStyle/>
                    <a:p>
                      <a:pPr marL="0" marR="0">
                        <a:lnSpc>
                          <a:spcPct val="115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Adverse reactions</a:t>
                      </a:r>
                      <a:endParaRPr lang="en-US" sz="2000" dirty="0">
                        <a:effectLst/>
                        <a:latin typeface="Times New Roman" pitchFamily="18" charset="0"/>
                        <a:ea typeface="Calibri"/>
                        <a:cs typeface="Times New Roman" pitchFamily="18" charset="0"/>
                      </a:endParaRPr>
                    </a:p>
                  </a:txBody>
                  <a:tcPr marL="22318" marR="22318" marT="22318" marB="22318"/>
                </a:tc>
                <a:tc>
                  <a:txBody>
                    <a:bodyPr/>
                    <a:lstStyle/>
                    <a:p>
                      <a:pPr marL="0" marR="0">
                        <a:lnSpc>
                          <a:spcPct val="115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Manufacturing considerations</a:t>
                      </a:r>
                      <a:endParaRPr lang="en-US" sz="2000" dirty="0">
                        <a:effectLst/>
                        <a:latin typeface="Times New Roman" pitchFamily="18" charset="0"/>
                        <a:ea typeface="Calibri"/>
                        <a:cs typeface="Times New Roman" pitchFamily="18" charset="0"/>
                      </a:endParaRPr>
                    </a:p>
                  </a:txBody>
                  <a:tcPr marL="22318" marR="22318" marT="22318" marB="22318"/>
                </a:tc>
              </a:tr>
              <a:tr h="397960">
                <a:tc>
                  <a:txBody>
                    <a:bodyPr/>
                    <a:lstStyle/>
                    <a:p>
                      <a:pPr marL="0" marR="0">
                        <a:lnSpc>
                          <a:spcPct val="115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Drug considerations</a:t>
                      </a:r>
                      <a:endParaRPr lang="en-US" sz="2000" dirty="0">
                        <a:effectLst/>
                        <a:latin typeface="Times New Roman" pitchFamily="18" charset="0"/>
                        <a:ea typeface="Calibri"/>
                        <a:cs typeface="Times New Roman" pitchFamily="18" charset="0"/>
                      </a:endParaRPr>
                    </a:p>
                  </a:txBody>
                  <a:tcPr marL="22318" marR="22318" marT="22318" marB="22318"/>
                </a:tc>
                <a:tc>
                  <a:txBody>
                    <a:bodyPr/>
                    <a:lstStyle/>
                    <a:p>
                      <a:pPr marL="0" marR="0">
                        <a:lnSpc>
                          <a:spcPct val="115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Cost</a:t>
                      </a:r>
                      <a:endParaRPr lang="en-US" sz="2000" dirty="0">
                        <a:effectLst/>
                        <a:latin typeface="Times New Roman" pitchFamily="18" charset="0"/>
                        <a:ea typeface="Calibri"/>
                        <a:cs typeface="Times New Roman" pitchFamily="18" charset="0"/>
                      </a:endParaRPr>
                    </a:p>
                  </a:txBody>
                  <a:tcPr marL="22318" marR="22318" marT="22318" marB="22318"/>
                </a:tc>
              </a:tr>
              <a:tr h="397960">
                <a:tc>
                  <a:txBody>
                    <a:bodyPr/>
                    <a:lstStyle/>
                    <a:p>
                      <a:pPr marL="0" marR="0">
                        <a:lnSpc>
                          <a:spcPct val="115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Chemical and physical properties of drug</a:t>
                      </a:r>
                      <a:endParaRPr lang="en-US" sz="2000" dirty="0">
                        <a:effectLst/>
                        <a:latin typeface="Times New Roman" pitchFamily="18" charset="0"/>
                        <a:ea typeface="Calibri"/>
                        <a:cs typeface="Times New Roman" pitchFamily="18" charset="0"/>
                      </a:endParaRPr>
                    </a:p>
                  </a:txBody>
                  <a:tcPr marL="22318" marR="22318" marT="22318" marB="22318"/>
                </a:tc>
                <a:tc>
                  <a:txBody>
                    <a:bodyPr/>
                    <a:lstStyle/>
                    <a:p>
                      <a:pPr marL="0" marR="0">
                        <a:lnSpc>
                          <a:spcPct val="115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Availability of raw materials</a:t>
                      </a:r>
                      <a:endParaRPr lang="en-US" sz="2000" dirty="0">
                        <a:effectLst/>
                        <a:latin typeface="Times New Roman" pitchFamily="18" charset="0"/>
                        <a:ea typeface="Calibri"/>
                        <a:cs typeface="Times New Roman" pitchFamily="18" charset="0"/>
                      </a:endParaRPr>
                    </a:p>
                  </a:txBody>
                  <a:tcPr marL="22318" marR="22318" marT="22318" marB="22318"/>
                </a:tc>
              </a:tr>
              <a:tr h="397960">
                <a:tc>
                  <a:txBody>
                    <a:bodyPr/>
                    <a:lstStyle/>
                    <a:p>
                      <a:pPr marL="0" marR="0">
                        <a:lnSpc>
                          <a:spcPct val="115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Drug product considerations</a:t>
                      </a:r>
                      <a:endParaRPr lang="en-US" sz="2000" dirty="0">
                        <a:effectLst/>
                        <a:latin typeface="Times New Roman" pitchFamily="18" charset="0"/>
                        <a:ea typeface="Calibri"/>
                        <a:cs typeface="Times New Roman" pitchFamily="18" charset="0"/>
                      </a:endParaRPr>
                    </a:p>
                  </a:txBody>
                  <a:tcPr marL="22318" marR="22318" marT="22318" marB="22318"/>
                </a:tc>
                <a:tc>
                  <a:txBody>
                    <a:bodyPr/>
                    <a:lstStyle/>
                    <a:p>
                      <a:pPr marL="0" marR="0">
                        <a:lnSpc>
                          <a:spcPct val="115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Stability</a:t>
                      </a:r>
                      <a:endParaRPr lang="en-US" sz="2000" dirty="0">
                        <a:effectLst/>
                        <a:latin typeface="Times New Roman" pitchFamily="18" charset="0"/>
                        <a:ea typeface="Calibri"/>
                        <a:cs typeface="Times New Roman" pitchFamily="18" charset="0"/>
                      </a:endParaRPr>
                    </a:p>
                  </a:txBody>
                  <a:tcPr marL="22318" marR="22318" marT="22318" marB="22318"/>
                </a:tc>
              </a:tr>
              <a:tr h="397960">
                <a:tc>
                  <a:txBody>
                    <a:bodyPr/>
                    <a:lstStyle/>
                    <a:p>
                      <a:pPr marL="0" marR="0">
                        <a:lnSpc>
                          <a:spcPct val="115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Pharmacokinetics of drug</a:t>
                      </a:r>
                      <a:endParaRPr lang="en-US" sz="2000" dirty="0">
                        <a:effectLst/>
                        <a:latin typeface="Times New Roman" pitchFamily="18" charset="0"/>
                        <a:ea typeface="Calibri"/>
                        <a:cs typeface="Times New Roman" pitchFamily="18" charset="0"/>
                      </a:endParaRPr>
                    </a:p>
                  </a:txBody>
                  <a:tcPr marL="22318" marR="22318" marT="22318" marB="22318"/>
                </a:tc>
                <a:tc>
                  <a:txBody>
                    <a:bodyPr/>
                    <a:lstStyle/>
                    <a:p>
                      <a:pPr marL="0" marR="0">
                        <a:lnSpc>
                          <a:spcPct val="115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Quality control</a:t>
                      </a:r>
                      <a:endParaRPr lang="en-US" sz="2000" dirty="0">
                        <a:effectLst/>
                        <a:latin typeface="Times New Roman" pitchFamily="18" charset="0"/>
                        <a:ea typeface="Calibri"/>
                        <a:cs typeface="Times New Roman" pitchFamily="18" charset="0"/>
                      </a:endParaRPr>
                    </a:p>
                  </a:txBody>
                  <a:tcPr marL="22318" marR="22318" marT="22318" marB="22318"/>
                </a:tc>
              </a:tr>
              <a:tr h="397960">
                <a:tc>
                  <a:txBody>
                    <a:bodyPr/>
                    <a:lstStyle/>
                    <a:p>
                      <a:pPr marL="0" marR="0">
                        <a:lnSpc>
                          <a:spcPct val="115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Bioavailability of drug</a:t>
                      </a:r>
                      <a:endParaRPr lang="en-US" sz="2000" dirty="0">
                        <a:effectLst/>
                        <a:latin typeface="Times New Roman" pitchFamily="18" charset="0"/>
                        <a:ea typeface="Calibri"/>
                        <a:cs typeface="Times New Roman" pitchFamily="18" charset="0"/>
                      </a:endParaRPr>
                    </a:p>
                  </a:txBody>
                  <a:tcPr marL="22318" marR="22318" marT="22318" marB="22318"/>
                </a:tc>
                <a:tc>
                  <a:txBody>
                    <a:bodyPr/>
                    <a:lstStyle/>
                    <a:p>
                      <a:pPr marL="0" marR="0">
                        <a:lnSpc>
                          <a:spcPct val="115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Method of manufacturing</a:t>
                      </a:r>
                      <a:endParaRPr lang="en-US" sz="2000" dirty="0">
                        <a:effectLst/>
                        <a:latin typeface="Times New Roman" pitchFamily="18" charset="0"/>
                        <a:ea typeface="Calibri"/>
                        <a:cs typeface="Times New Roman" pitchFamily="18" charset="0"/>
                      </a:endParaRPr>
                    </a:p>
                  </a:txBody>
                  <a:tcPr marL="22318" marR="22318" marT="22318" marB="22318"/>
                </a:tc>
              </a:tr>
              <a:tr h="397960">
                <a:tc>
                  <a:txBody>
                    <a:bodyPr/>
                    <a:lstStyle/>
                    <a:p>
                      <a:pPr marL="0" marR="0">
                        <a:lnSpc>
                          <a:spcPct val="115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Route of drug administration</a:t>
                      </a:r>
                      <a:endParaRPr lang="en-US" sz="2000" dirty="0">
                        <a:effectLst/>
                        <a:latin typeface="Times New Roman" pitchFamily="18" charset="0"/>
                        <a:ea typeface="Calibri"/>
                        <a:cs typeface="Times New Roman" pitchFamily="18" charset="0"/>
                      </a:endParaRPr>
                    </a:p>
                  </a:txBody>
                  <a:tcPr marL="22318" marR="22318" marT="22318" marB="22318"/>
                </a:tc>
                <a:tc>
                  <a:txBody>
                    <a:bodyPr/>
                    <a:lstStyle/>
                    <a:p>
                      <a:pPr>
                        <a:lnSpc>
                          <a:spcPct val="115000"/>
                        </a:lnSpc>
                      </a:pPr>
                      <a:endParaRPr lang="en-US" sz="2000" dirty="0">
                        <a:effectLst/>
                        <a:latin typeface="Times New Roman" pitchFamily="18" charset="0"/>
                        <a:cs typeface="Times New Roman" pitchFamily="18" charset="0"/>
                      </a:endParaRPr>
                    </a:p>
                  </a:txBody>
                  <a:tcPr marL="22318" marR="22318" marT="22318" marB="22318"/>
                </a:tc>
              </a:tr>
              <a:tr h="397960">
                <a:tc>
                  <a:txBody>
                    <a:bodyPr/>
                    <a:lstStyle/>
                    <a:p>
                      <a:pPr marL="0" marR="0">
                        <a:lnSpc>
                          <a:spcPct val="115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Desired drug dosage form</a:t>
                      </a:r>
                      <a:endParaRPr lang="en-US" sz="2000" dirty="0">
                        <a:effectLst/>
                        <a:latin typeface="Times New Roman" pitchFamily="18" charset="0"/>
                        <a:ea typeface="Calibri"/>
                        <a:cs typeface="Times New Roman" pitchFamily="18" charset="0"/>
                      </a:endParaRPr>
                    </a:p>
                  </a:txBody>
                  <a:tcPr marL="22318" marR="22318" marT="22318" marB="22318"/>
                </a:tc>
                <a:tc>
                  <a:txBody>
                    <a:bodyPr/>
                    <a:lstStyle/>
                    <a:p>
                      <a:pPr>
                        <a:lnSpc>
                          <a:spcPct val="115000"/>
                        </a:lnSpc>
                      </a:pPr>
                      <a:endParaRPr lang="en-US" sz="2000" dirty="0">
                        <a:effectLst/>
                        <a:latin typeface="Times New Roman" pitchFamily="18" charset="0"/>
                        <a:cs typeface="Times New Roman" pitchFamily="18" charset="0"/>
                      </a:endParaRPr>
                    </a:p>
                  </a:txBody>
                  <a:tcPr marL="22318" marR="22318" marT="22318" marB="22318"/>
                </a:tc>
              </a:tr>
              <a:tr h="397960">
                <a:tc>
                  <a:txBody>
                    <a:bodyPr/>
                    <a:lstStyle/>
                    <a:p>
                      <a:pPr marL="0" marR="0">
                        <a:lnSpc>
                          <a:spcPct val="115000"/>
                        </a:lnSpc>
                        <a:spcBef>
                          <a:spcPts val="0"/>
                        </a:spcBef>
                        <a:spcAft>
                          <a:spcPts val="0"/>
                        </a:spcAft>
                      </a:pPr>
                      <a:r>
                        <a:rPr lang="en-US" sz="2000" dirty="0" smtClean="0">
                          <a:effectLst/>
                          <a:latin typeface="Times New Roman" panose="02020603050405020304" pitchFamily="18" charset="0"/>
                          <a:cs typeface="Times New Roman" panose="02020603050405020304" pitchFamily="18" charset="0"/>
                        </a:rPr>
                        <a:t>Desired </a:t>
                      </a:r>
                      <a:r>
                        <a:rPr lang="en-US" sz="2000" dirty="0">
                          <a:effectLst/>
                          <a:latin typeface="Times New Roman" panose="02020603050405020304" pitchFamily="18" charset="0"/>
                          <a:cs typeface="Times New Roman" panose="02020603050405020304" pitchFamily="18" charset="0"/>
                        </a:rPr>
                        <a:t>dose of drug</a:t>
                      </a:r>
                      <a:endParaRPr lang="en-US" sz="2000" dirty="0">
                        <a:effectLst/>
                        <a:latin typeface="Times New Roman" pitchFamily="18" charset="0"/>
                        <a:ea typeface="Calibri"/>
                        <a:cs typeface="Times New Roman" pitchFamily="18" charset="0"/>
                      </a:endParaRPr>
                    </a:p>
                  </a:txBody>
                  <a:tcPr marL="22318" marR="22318" marT="22318" marB="22318"/>
                </a:tc>
                <a:tc>
                  <a:txBody>
                    <a:bodyPr/>
                    <a:lstStyle/>
                    <a:p>
                      <a:pPr>
                        <a:lnSpc>
                          <a:spcPct val="115000"/>
                        </a:lnSpc>
                      </a:pPr>
                      <a:endParaRPr lang="en-US" sz="2000" dirty="0">
                        <a:effectLst/>
                        <a:latin typeface="Times New Roman" pitchFamily="18" charset="0"/>
                        <a:cs typeface="Times New Roman" pitchFamily="18" charset="0"/>
                      </a:endParaRPr>
                    </a:p>
                  </a:txBody>
                  <a:tcPr marL="22318" marR="22318" marT="22318" marB="22318"/>
                </a:tc>
              </a:tr>
            </a:tbl>
          </a:graphicData>
        </a:graphic>
      </p:graphicFrame>
      <p:sp>
        <p:nvSpPr>
          <p:cNvPr id="3" name="Rectangle 1"/>
          <p:cNvSpPr>
            <a:spLocks noChangeArrowheads="1"/>
          </p:cNvSpPr>
          <p:nvPr/>
        </p:nvSpPr>
        <p:spPr bwMode="auto">
          <a:xfrm>
            <a:off x="1682750" y="26749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02102558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90600"/>
            <a:ext cx="8610600" cy="5016758"/>
          </a:xfrm>
          <a:prstGeom prst="rect">
            <a:avLst/>
          </a:prstGeom>
        </p:spPr>
        <p:txBody>
          <a:bodyPr wrap="square">
            <a:spAutoFit/>
          </a:bodyPr>
          <a:lstStyle/>
          <a:p>
            <a:pPr algn="just"/>
            <a:r>
              <a:rPr lang="en-US" sz="3200" dirty="0">
                <a:latin typeface="Times New Roman" pitchFamily="18" charset="0"/>
                <a:cs typeface="Times New Roman" pitchFamily="18" charset="0"/>
              </a:rPr>
              <a:t>The finished drug product is a compromise of various factors, including </a:t>
            </a:r>
            <a:r>
              <a:rPr lang="en-US" sz="3200" dirty="0">
                <a:solidFill>
                  <a:srgbClr val="7030A0"/>
                </a:solidFill>
                <a:latin typeface="Times New Roman" pitchFamily="18" charset="0"/>
                <a:cs typeface="Times New Roman" pitchFamily="18" charset="0"/>
              </a:rPr>
              <a:t>therapeutic objectives, pharmacokinetics, physical and chemical properties, manufacturing, cost, and patient acceptance. </a:t>
            </a:r>
            <a:endParaRPr lang="en-US" sz="3200" dirty="0" smtClean="0">
              <a:solidFill>
                <a:srgbClr val="7030A0"/>
              </a:solidFill>
              <a:latin typeface="Times New Roman" pitchFamily="18" charset="0"/>
              <a:cs typeface="Times New Roman" pitchFamily="18" charset="0"/>
            </a:endParaRPr>
          </a:p>
          <a:p>
            <a:pPr algn="just"/>
            <a:endParaRPr lang="en-US" sz="3200" dirty="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Most </a:t>
            </a:r>
            <a:r>
              <a:rPr lang="en-US" sz="3200" dirty="0">
                <a:latin typeface="Times New Roman" pitchFamily="18" charset="0"/>
                <a:cs typeface="Times New Roman" pitchFamily="18" charset="0"/>
              </a:rPr>
              <a:t>important, the finished drug product should meet the therapeutic objective by delivering the drug with maximum bioavailability and minimum adverse effects.</a:t>
            </a:r>
          </a:p>
        </p:txBody>
      </p:sp>
    </p:spTree>
    <p:extLst>
      <p:ext uri="{BB962C8B-B14F-4D97-AF65-F5344CB8AC3E}">
        <p14:creationId xmlns:p14="http://schemas.microsoft.com/office/powerpoint/2010/main" val="414421104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5131" y="609600"/>
            <a:ext cx="8686800" cy="4893647"/>
          </a:xfrm>
          <a:prstGeom prst="rect">
            <a:avLst/>
          </a:prstGeom>
        </p:spPr>
        <p:txBody>
          <a:bodyPr wrap="square">
            <a:spAutoFit/>
          </a:bodyPr>
          <a:lstStyle/>
          <a:p>
            <a:pPr algn="ctr"/>
            <a:r>
              <a:rPr lang="en-US" sz="3200" dirty="0" err="1" smtClean="0">
                <a:latin typeface="Times New Roman" pitchFamily="18" charset="0"/>
                <a:cs typeface="Times New Roman" pitchFamily="18" charset="0"/>
              </a:rPr>
              <a:t>Pharmacodynamic</a:t>
            </a:r>
            <a:r>
              <a:rPr lang="en-US" sz="3200" dirty="0" smtClean="0">
                <a:latin typeface="Times New Roman" pitchFamily="18" charset="0"/>
                <a:cs typeface="Times New Roman" pitchFamily="18" charset="0"/>
              </a:rPr>
              <a:t> Considerations</a:t>
            </a:r>
          </a:p>
          <a:p>
            <a:pPr algn="just"/>
            <a:endParaRPr lang="en-US" sz="2800" dirty="0">
              <a:latin typeface="Times New Roman" pitchFamily="18" charset="0"/>
              <a:cs typeface="Times New Roman" pitchFamily="18" charset="0"/>
            </a:endParaRPr>
          </a:p>
          <a:p>
            <a:pPr algn="just"/>
            <a:r>
              <a:rPr lang="en-US" sz="2800" dirty="0">
                <a:latin typeface="Times New Roman" pitchFamily="18" charset="0"/>
                <a:cs typeface="Times New Roman" pitchFamily="18" charset="0"/>
              </a:rPr>
              <a:t>Therapeutic considerations concern the </a:t>
            </a:r>
            <a:r>
              <a:rPr lang="en-US" sz="2800" dirty="0" smtClean="0">
                <a:latin typeface="Times New Roman" pitchFamily="18" charset="0"/>
                <a:cs typeface="Times New Roman" pitchFamily="18" charset="0"/>
              </a:rPr>
              <a:t>pharmacodynamics </a:t>
            </a:r>
            <a:r>
              <a:rPr lang="en-US" sz="2800" dirty="0">
                <a:latin typeface="Times New Roman" pitchFamily="18" charset="0"/>
                <a:cs typeface="Times New Roman" pitchFamily="18" charset="0"/>
              </a:rPr>
              <a:t>and pharmacologic properties of the drug, including the desired therapeutic response as well as the type and frequency of toxic and/or adverse reactions of the drug</a:t>
            </a:r>
            <a:r>
              <a:rPr lang="en-US" sz="2800" dirty="0" smtClean="0">
                <a:latin typeface="Times New Roman" pitchFamily="18" charset="0"/>
                <a:cs typeface="Times New Roman" pitchFamily="18" charset="0"/>
              </a:rPr>
              <a:t>.</a:t>
            </a:r>
          </a:p>
          <a:p>
            <a:pPr algn="just"/>
            <a:endParaRPr lang="en-US" sz="2800" dirty="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The </a:t>
            </a:r>
            <a:r>
              <a:rPr lang="en-US" sz="2800" dirty="0">
                <a:latin typeface="Times New Roman" pitchFamily="18" charset="0"/>
                <a:cs typeface="Times New Roman" pitchFamily="18" charset="0"/>
              </a:rPr>
              <a:t>therapeutic objective will influence the type of drug product to be manufactured. A drug used to treat an acute illness should be formulated to release the drug rapidly, allowing for quick absorption and rapid onset. </a:t>
            </a:r>
          </a:p>
        </p:txBody>
      </p:sp>
    </p:spTree>
    <p:extLst>
      <p:ext uri="{BB962C8B-B14F-4D97-AF65-F5344CB8AC3E}">
        <p14:creationId xmlns:p14="http://schemas.microsoft.com/office/powerpoint/2010/main" val="278788888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3731" y="914400"/>
            <a:ext cx="8153400" cy="4524315"/>
          </a:xfrm>
          <a:prstGeom prst="rect">
            <a:avLst/>
          </a:prstGeom>
        </p:spPr>
        <p:txBody>
          <a:bodyPr wrap="square">
            <a:spAutoFit/>
          </a:bodyPr>
          <a:lstStyle/>
          <a:p>
            <a:pPr algn="just"/>
            <a:r>
              <a:rPr lang="en-US" sz="3600" dirty="0">
                <a:latin typeface="Times New Roman" pitchFamily="18" charset="0"/>
                <a:cs typeface="Times New Roman" pitchFamily="18" charset="0"/>
              </a:rPr>
              <a:t>Pharmacokinetics of the Drug</a:t>
            </a:r>
          </a:p>
          <a:p>
            <a:pPr algn="just"/>
            <a:endParaRPr lang="en-US" sz="28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Knowledge </a:t>
            </a:r>
            <a:r>
              <a:rPr lang="en-US" sz="2800" dirty="0">
                <a:latin typeface="Times New Roman" pitchFamily="18" charset="0"/>
                <a:cs typeface="Times New Roman" pitchFamily="18" charset="0"/>
              </a:rPr>
              <a:t>of the pharmacokinetic profile of the drug is important to estimate the appropriate amount (dose) of drug in the drug product and a release rate that will maintain a desired drug level in the body. </a:t>
            </a:r>
            <a:endParaRPr lang="en-US" sz="2800" dirty="0" smtClean="0">
              <a:latin typeface="Times New Roman" pitchFamily="18" charset="0"/>
              <a:cs typeface="Times New Roman" pitchFamily="18" charset="0"/>
            </a:endParaRPr>
          </a:p>
          <a:p>
            <a:pPr algn="just"/>
            <a:endParaRPr lang="en-US" sz="2800" dirty="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The </a:t>
            </a:r>
            <a:r>
              <a:rPr lang="en-US" sz="2800" dirty="0">
                <a:latin typeface="Times New Roman" pitchFamily="18" charset="0"/>
                <a:cs typeface="Times New Roman" pitchFamily="18" charset="0"/>
              </a:rPr>
              <a:t>therapeutic window determines the desired or target plasma drug concentration that will be effective with minimal adverse effects</a:t>
            </a:r>
          </a:p>
        </p:txBody>
      </p:sp>
    </p:spTree>
    <p:extLst>
      <p:ext uri="{BB962C8B-B14F-4D97-AF65-F5344CB8AC3E}">
        <p14:creationId xmlns:p14="http://schemas.microsoft.com/office/powerpoint/2010/main" val="293230797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09600"/>
            <a:ext cx="8305799" cy="5755422"/>
          </a:xfrm>
          <a:prstGeom prst="rect">
            <a:avLst/>
          </a:prstGeom>
        </p:spPr>
        <p:txBody>
          <a:bodyPr wrap="square">
            <a:spAutoFit/>
          </a:bodyPr>
          <a:lstStyle/>
          <a:p>
            <a:pPr algn="ctr"/>
            <a:r>
              <a:rPr lang="en-US" sz="3200" dirty="0">
                <a:latin typeface="Times New Roman" pitchFamily="18" charset="0"/>
                <a:cs typeface="Times New Roman" pitchFamily="18" charset="0"/>
              </a:rPr>
              <a:t>Bioavailability of the Drug</a:t>
            </a:r>
          </a:p>
          <a:p>
            <a:endParaRPr lang="en-US" sz="28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The </a:t>
            </a:r>
            <a:r>
              <a:rPr lang="en-US" sz="2800" dirty="0">
                <a:latin typeface="Times New Roman" pitchFamily="18" charset="0"/>
                <a:cs typeface="Times New Roman" pitchFamily="18" charset="0"/>
              </a:rPr>
              <a:t>stability of the drug in the gastrointestinal tract, including the stomach and intestine, is another consideration. Some drugs, such as penicillin G, are unstable in the acidic medium of the stomach. </a:t>
            </a:r>
            <a:endParaRPr lang="en-US" sz="2800" dirty="0" smtClean="0">
              <a:latin typeface="Times New Roman" pitchFamily="18" charset="0"/>
              <a:cs typeface="Times New Roman" pitchFamily="18" charset="0"/>
            </a:endParaRPr>
          </a:p>
          <a:p>
            <a:pPr algn="just"/>
            <a:endParaRPr lang="en-US" sz="2800" dirty="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The </a:t>
            </a:r>
            <a:r>
              <a:rPr lang="en-US" sz="2800" dirty="0">
                <a:latin typeface="Times New Roman" pitchFamily="18" charset="0"/>
                <a:cs typeface="Times New Roman" pitchFamily="18" charset="0"/>
              </a:rPr>
              <a:t>addition of buffering in the formulation or the use of an enteric coating on the dosage form will protect the drug from degradation at a low </a:t>
            </a:r>
            <a:r>
              <a:rPr lang="en-US" sz="2800" dirty="0" err="1">
                <a:latin typeface="Times New Roman" pitchFamily="18" charset="0"/>
                <a:cs typeface="Times New Roman" pitchFamily="18" charset="0"/>
              </a:rPr>
              <a:t>pH.</a:t>
            </a:r>
            <a:r>
              <a:rPr lang="en-US" sz="2800" dirty="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pPr algn="just"/>
            <a:endParaRPr lang="en-US" sz="2800" dirty="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Some </a:t>
            </a:r>
            <a:r>
              <a:rPr lang="en-US" sz="2800" dirty="0">
                <a:latin typeface="Times New Roman" pitchFamily="18" charset="0"/>
                <a:cs typeface="Times New Roman" pitchFamily="18" charset="0"/>
              </a:rPr>
              <a:t>drugs have poor bioavailability because of first-pass effects (</a:t>
            </a:r>
            <a:r>
              <a:rPr lang="en-US" sz="2800" dirty="0" err="1">
                <a:latin typeface="Times New Roman" pitchFamily="18" charset="0"/>
                <a:cs typeface="Times New Roman" pitchFamily="18" charset="0"/>
              </a:rPr>
              <a:t>presystemic</a:t>
            </a:r>
            <a:r>
              <a:rPr lang="en-US" sz="2800" dirty="0">
                <a:latin typeface="Times New Roman" pitchFamily="18" charset="0"/>
                <a:cs typeface="Times New Roman" pitchFamily="18" charset="0"/>
              </a:rPr>
              <a:t> elimination). </a:t>
            </a:r>
          </a:p>
        </p:txBody>
      </p:sp>
    </p:spTree>
    <p:extLst>
      <p:ext uri="{BB962C8B-B14F-4D97-AF65-F5344CB8AC3E}">
        <p14:creationId xmlns:p14="http://schemas.microsoft.com/office/powerpoint/2010/main" val="19713180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09600"/>
            <a:ext cx="8686800" cy="3970318"/>
          </a:xfrm>
          <a:prstGeom prst="rect">
            <a:avLst/>
          </a:prstGeom>
        </p:spPr>
        <p:txBody>
          <a:bodyPr wrap="square">
            <a:spAutoFit/>
          </a:bodyPr>
          <a:lstStyle/>
          <a:p>
            <a:pPr algn="just"/>
            <a:r>
              <a:rPr lang="en-US" dirty="0" smtClean="0"/>
              <a:t> </a:t>
            </a:r>
            <a:r>
              <a:rPr lang="en-US" sz="2800" dirty="0">
                <a:latin typeface="Times New Roman" pitchFamily="18" charset="0"/>
                <a:cs typeface="Times New Roman" pitchFamily="18" charset="0"/>
              </a:rPr>
              <a:t>Designing dosage forms to contain unabsorbed drug contains risk that under unusual conditions </a:t>
            </a:r>
            <a:r>
              <a:rPr lang="en-US" sz="2800" dirty="0" smtClean="0">
                <a:latin typeface="Times New Roman" pitchFamily="18" charset="0"/>
                <a:cs typeface="Times New Roman" pitchFamily="18" charset="0"/>
              </a:rPr>
              <a:t>(e.g., </a:t>
            </a:r>
            <a:r>
              <a:rPr lang="en-US" sz="2800" dirty="0">
                <a:latin typeface="Times New Roman" pitchFamily="18" charset="0"/>
                <a:cs typeface="Times New Roman" pitchFamily="18" charset="0"/>
              </a:rPr>
              <a:t>change in diet or disease condition), complete drug absorption can occur leading to excessive drug bioavailability and toxicity. </a:t>
            </a:r>
            <a:endParaRPr lang="en-US" sz="2800" dirty="0" smtClean="0">
              <a:latin typeface="Times New Roman" pitchFamily="18" charset="0"/>
              <a:cs typeface="Times New Roman" pitchFamily="18" charset="0"/>
            </a:endParaRPr>
          </a:p>
          <a:p>
            <a:pPr algn="just"/>
            <a:endParaRPr lang="en-US" sz="2800" dirty="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If </a:t>
            </a:r>
            <a:r>
              <a:rPr lang="en-US" sz="2800" dirty="0">
                <a:latin typeface="Times New Roman" pitchFamily="18" charset="0"/>
                <a:cs typeface="Times New Roman" pitchFamily="18" charset="0"/>
              </a:rPr>
              <a:t>the drug is not absorbed after the oral route or a higher dose causes toxicity, then the drug must be given by an alternative route of administration, and a different dosage form such as a parenteral drug product might be needed.</a:t>
            </a:r>
          </a:p>
        </p:txBody>
      </p:sp>
    </p:spTree>
    <p:extLst>
      <p:ext uri="{BB962C8B-B14F-4D97-AF65-F5344CB8AC3E}">
        <p14:creationId xmlns:p14="http://schemas.microsoft.com/office/powerpoint/2010/main" val="251463465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8534400" cy="6186309"/>
          </a:xfrm>
          <a:prstGeom prst="rect">
            <a:avLst/>
          </a:prstGeom>
        </p:spPr>
        <p:txBody>
          <a:bodyPr wrap="square">
            <a:spAutoFit/>
          </a:bodyPr>
          <a:lstStyle/>
          <a:p>
            <a:pPr algn="ctr"/>
            <a:r>
              <a:rPr lang="en-US" sz="3200" dirty="0">
                <a:latin typeface="Times New Roman" pitchFamily="18" charset="0"/>
                <a:cs typeface="Times New Roman" pitchFamily="18" charset="0"/>
              </a:rPr>
              <a:t>Dose Considerations</a:t>
            </a:r>
          </a:p>
          <a:p>
            <a:pPr algn="just"/>
            <a:endParaRPr lang="en-US" sz="28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The </a:t>
            </a:r>
            <a:r>
              <a:rPr lang="en-US" sz="2800" dirty="0">
                <a:latin typeface="Times New Roman" pitchFamily="18" charset="0"/>
                <a:cs typeface="Times New Roman" pitchFamily="18" charset="0"/>
              </a:rPr>
              <a:t>size of the dose in the drug product is based on the inherent potency of the drug and its apparent volume of distribution, which determines the target plasma drug concentration needed for the desired therapeutic effect. </a:t>
            </a:r>
            <a:endParaRPr lang="en-US" sz="2800" dirty="0" smtClean="0">
              <a:latin typeface="Times New Roman" pitchFamily="18" charset="0"/>
              <a:cs typeface="Times New Roman" pitchFamily="18" charset="0"/>
            </a:endParaRPr>
          </a:p>
          <a:p>
            <a:pPr algn="just"/>
            <a:endParaRPr lang="en-US" sz="2800" dirty="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For </a:t>
            </a:r>
            <a:r>
              <a:rPr lang="en-US" sz="2800" dirty="0">
                <a:latin typeface="Times New Roman" pitchFamily="18" charset="0"/>
                <a:cs typeface="Times New Roman" pitchFamily="18" charset="0"/>
              </a:rPr>
              <a:t>some drugs, wide variation in the size of the dose is needed for different patients because of large </a:t>
            </a:r>
            <a:r>
              <a:rPr lang="en-US" sz="2800" dirty="0" err="1">
                <a:latin typeface="Times New Roman" pitchFamily="18" charset="0"/>
                <a:cs typeface="Times New Roman" pitchFamily="18" charset="0"/>
              </a:rPr>
              <a:t>intersubject</a:t>
            </a:r>
            <a:r>
              <a:rPr lang="en-US" sz="2800" dirty="0">
                <a:latin typeface="Times New Roman" pitchFamily="18" charset="0"/>
                <a:cs typeface="Times New Roman" pitchFamily="18" charset="0"/>
              </a:rPr>
              <a:t> differences in the pharmacokinetics and bioavailability of the drug. </a:t>
            </a:r>
            <a:endParaRPr lang="en-US" sz="2800" dirty="0" smtClean="0">
              <a:latin typeface="Times New Roman" pitchFamily="18" charset="0"/>
              <a:cs typeface="Times New Roman" pitchFamily="18" charset="0"/>
            </a:endParaRPr>
          </a:p>
          <a:p>
            <a:pPr algn="just"/>
            <a:endParaRPr lang="en-US" sz="2800" dirty="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Therefore</a:t>
            </a:r>
            <a:r>
              <a:rPr lang="en-US" sz="2800" dirty="0">
                <a:latin typeface="Times New Roman" pitchFamily="18" charset="0"/>
                <a:cs typeface="Times New Roman" pitchFamily="18" charset="0"/>
              </a:rPr>
              <a:t>, the drug product must be available in several dose strengths to allow for individualized dosing. </a:t>
            </a:r>
          </a:p>
        </p:txBody>
      </p:sp>
    </p:spTree>
    <p:extLst>
      <p:ext uri="{BB962C8B-B14F-4D97-AF65-F5344CB8AC3E}">
        <p14:creationId xmlns:p14="http://schemas.microsoft.com/office/powerpoint/2010/main" val="196607167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457200"/>
            <a:ext cx="8686800" cy="6001643"/>
          </a:xfrm>
          <a:prstGeom prst="rect">
            <a:avLst/>
          </a:prstGeom>
        </p:spPr>
        <p:txBody>
          <a:bodyPr wrap="square">
            <a:spAutoFit/>
          </a:bodyPr>
          <a:lstStyle/>
          <a:p>
            <a:pPr algn="ctr"/>
            <a:r>
              <a:rPr lang="en-US" sz="2400" b="1" dirty="0" smtClean="0">
                <a:latin typeface="Times New Roman" pitchFamily="18" charset="0"/>
                <a:cs typeface="Times New Roman" pitchFamily="18" charset="0"/>
              </a:rPr>
              <a:t>Impotent </a:t>
            </a:r>
            <a:r>
              <a:rPr lang="en-US" sz="2400" b="1" dirty="0">
                <a:latin typeface="Times New Roman" pitchFamily="18" charset="0"/>
                <a:cs typeface="Times New Roman" pitchFamily="18" charset="0"/>
              </a:rPr>
              <a:t>Questions</a:t>
            </a:r>
          </a:p>
          <a:p>
            <a:pPr algn="just"/>
            <a:endParaRPr lang="en-US" sz="2400" b="1" dirty="0" smtClean="0">
              <a:latin typeface="Times New Roman" pitchFamily="18" charset="0"/>
              <a:cs typeface="Times New Roman" pitchFamily="18" charset="0"/>
            </a:endParaRPr>
          </a:p>
          <a:p>
            <a:pPr algn="just"/>
            <a:r>
              <a:rPr lang="en-US" sz="2400" b="1" dirty="0" smtClean="0">
                <a:latin typeface="Times New Roman" pitchFamily="18" charset="0"/>
                <a:cs typeface="Times New Roman" pitchFamily="18" charset="0"/>
              </a:rPr>
              <a:t>1</a:t>
            </a:r>
            <a:r>
              <a:rPr lang="en-US" sz="2400" b="1" dirty="0">
                <a:latin typeface="Times New Roman" pitchFamily="18" charset="0"/>
                <a:cs typeface="Times New Roman" pitchFamily="18" charset="0"/>
              </a:rPr>
              <a:t>.</a:t>
            </a:r>
            <a:r>
              <a:rPr lang="en-US" sz="2400" dirty="0">
                <a:latin typeface="Times New Roman" pitchFamily="18" charset="0"/>
                <a:cs typeface="Times New Roman" pitchFamily="18" charset="0"/>
              </a:rPr>
              <a:t> </a:t>
            </a:r>
            <a:r>
              <a:rPr lang="en-US" sz="2800" dirty="0">
                <a:latin typeface="Times New Roman" pitchFamily="18" charset="0"/>
                <a:cs typeface="Times New Roman" pitchFamily="18" charset="0"/>
              </a:rPr>
              <a:t>What physical or chemical properties of a drug substance are important in designing a drug for </a:t>
            </a:r>
            <a:r>
              <a:rPr lang="en-US" sz="2800" b="1" dirty="0">
                <a:latin typeface="Times New Roman" pitchFamily="18" charset="0"/>
                <a:cs typeface="Times New Roman" pitchFamily="18" charset="0"/>
              </a:rPr>
              <a:t>(a)</a:t>
            </a:r>
            <a:r>
              <a:rPr lang="en-US" sz="2800" dirty="0">
                <a:latin typeface="Times New Roman" pitchFamily="18" charset="0"/>
                <a:cs typeface="Times New Roman" pitchFamily="18" charset="0"/>
              </a:rPr>
              <a:t> oral administration or </a:t>
            </a:r>
            <a:r>
              <a:rPr lang="en-US" sz="2800" b="1" dirty="0">
                <a:latin typeface="Times New Roman" pitchFamily="18" charset="0"/>
                <a:cs typeface="Times New Roman" pitchFamily="18" charset="0"/>
              </a:rPr>
              <a:t>(b)</a:t>
            </a:r>
            <a:r>
              <a:rPr lang="en-US" sz="2800" dirty="0">
                <a:latin typeface="Times New Roman" pitchFamily="18" charset="0"/>
                <a:cs typeface="Times New Roman" pitchFamily="18" charset="0"/>
              </a:rPr>
              <a:t> parenteral administration? </a:t>
            </a:r>
          </a:p>
          <a:p>
            <a:pPr algn="just"/>
            <a:r>
              <a:rPr lang="en-US" sz="2800" b="1" dirty="0">
                <a:latin typeface="Times New Roman" pitchFamily="18" charset="0"/>
                <a:cs typeface="Times New Roman" pitchFamily="18" charset="0"/>
              </a:rPr>
              <a:t>2.</a:t>
            </a:r>
            <a:r>
              <a:rPr lang="en-US" sz="2800" dirty="0">
                <a:latin typeface="Times New Roman" pitchFamily="18" charset="0"/>
                <a:cs typeface="Times New Roman" pitchFamily="18" charset="0"/>
              </a:rPr>
              <a:t> For a lipid-soluble drug that has very poor aqueous solubility, what strategies could be used to make this drug more bioavailable after oral administration? </a:t>
            </a:r>
          </a:p>
          <a:p>
            <a:pPr algn="just"/>
            <a:r>
              <a:rPr lang="en-US" sz="2800" b="1" dirty="0">
                <a:latin typeface="Times New Roman" pitchFamily="18" charset="0"/>
                <a:cs typeface="Times New Roman" pitchFamily="18" charset="0"/>
              </a:rPr>
              <a:t>3.</a:t>
            </a:r>
            <a:r>
              <a:rPr lang="en-US" sz="2800" dirty="0">
                <a:latin typeface="Times New Roman" pitchFamily="18" charset="0"/>
                <a:cs typeface="Times New Roman" pitchFamily="18" charset="0"/>
              </a:rPr>
              <a:t> For a weak ester drug that is unstable in highly acid or alkaline solutions, what strategies could be used to make this drug more bioavailable after oral administration? </a:t>
            </a:r>
          </a:p>
          <a:p>
            <a:pPr algn="just"/>
            <a:r>
              <a:rPr lang="en-US" sz="2800" b="1" dirty="0">
                <a:latin typeface="Times New Roman" pitchFamily="18" charset="0"/>
                <a:cs typeface="Times New Roman" pitchFamily="18" charset="0"/>
              </a:rPr>
              <a:t>4.</a:t>
            </a:r>
            <a:r>
              <a:rPr lang="en-US" sz="2800" dirty="0">
                <a:latin typeface="Times New Roman" pitchFamily="18" charset="0"/>
                <a:cs typeface="Times New Roman" pitchFamily="18" charset="0"/>
              </a:rPr>
              <a:t> How do excipients in a drug product that are physically inert, chemically inert, and nontoxic change the bioavailability of the active drug substance?</a:t>
            </a:r>
          </a:p>
        </p:txBody>
      </p:sp>
    </p:spTree>
    <p:extLst>
      <p:ext uri="{BB962C8B-B14F-4D97-AF65-F5344CB8AC3E}">
        <p14:creationId xmlns:p14="http://schemas.microsoft.com/office/powerpoint/2010/main" val="21291246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838200"/>
            <a:ext cx="7620000" cy="5755422"/>
          </a:xfrm>
          <a:prstGeom prst="rect">
            <a:avLst/>
          </a:prstGeom>
        </p:spPr>
        <p:txBody>
          <a:bodyPr wrap="square">
            <a:spAutoFit/>
          </a:bodyPr>
          <a:lstStyle/>
          <a:p>
            <a:pPr algn="just">
              <a:lnSpc>
                <a:spcPct val="150000"/>
              </a:lnSpc>
            </a:pPr>
            <a:r>
              <a:rPr lang="en-US" sz="3200" i="1" dirty="0">
                <a:latin typeface="Times New Roman" pitchFamily="18" charset="0"/>
                <a:cs typeface="Times New Roman" pitchFamily="18" charset="0"/>
              </a:rPr>
              <a:t>Biopharmaceutics</a:t>
            </a:r>
            <a:r>
              <a:rPr lang="en-US" sz="3200" dirty="0">
                <a:latin typeface="Times New Roman" pitchFamily="18" charset="0"/>
                <a:cs typeface="Times New Roman" pitchFamily="18" charset="0"/>
              </a:rPr>
              <a:t> is the study of </a:t>
            </a:r>
            <a:r>
              <a:rPr lang="en-US" sz="3200" i="1" dirty="0" smtClean="0">
                <a:latin typeface="Times New Roman" pitchFamily="18" charset="0"/>
                <a:cs typeface="Times New Roman" pitchFamily="18" charset="0"/>
              </a:rPr>
              <a:t>in-vitro</a:t>
            </a:r>
            <a:r>
              <a:rPr lang="en-US" sz="3200" dirty="0" smtClean="0">
                <a:latin typeface="Times New Roman" pitchFamily="18" charset="0"/>
                <a:cs typeface="Times New Roman" pitchFamily="18" charset="0"/>
              </a:rPr>
              <a:t> </a:t>
            </a:r>
            <a:r>
              <a:rPr lang="en-US" sz="3200" dirty="0">
                <a:latin typeface="Times New Roman" pitchFamily="18" charset="0"/>
                <a:cs typeface="Times New Roman" pitchFamily="18" charset="0"/>
              </a:rPr>
              <a:t>impact of the physicochemical properties of drugs and drug products on drug delivery to the body under normal </a:t>
            </a:r>
            <a:r>
              <a:rPr lang="en-US" sz="3200" dirty="0" smtClean="0">
                <a:latin typeface="Times New Roman" pitchFamily="18" charset="0"/>
                <a:cs typeface="Times New Roman" pitchFamily="18" charset="0"/>
              </a:rPr>
              <a:t>and or </a:t>
            </a:r>
            <a:r>
              <a:rPr lang="en-US" sz="3200" dirty="0">
                <a:latin typeface="Times New Roman" pitchFamily="18" charset="0"/>
                <a:cs typeface="Times New Roman" pitchFamily="18" charset="0"/>
              </a:rPr>
              <a:t>pathologic conditions. A primary concern in </a:t>
            </a:r>
            <a:r>
              <a:rPr lang="en-US" sz="3200" dirty="0" smtClean="0">
                <a:latin typeface="Times New Roman" pitchFamily="18" charset="0"/>
                <a:cs typeface="Times New Roman" pitchFamily="18" charset="0"/>
              </a:rPr>
              <a:t>Biopharmaceutics </a:t>
            </a:r>
            <a:r>
              <a:rPr lang="en-US" sz="3200" dirty="0">
                <a:latin typeface="Times New Roman" pitchFamily="18" charset="0"/>
                <a:cs typeface="Times New Roman" pitchFamily="18" charset="0"/>
              </a:rPr>
              <a:t>is the bioavailability of drugs. </a:t>
            </a:r>
            <a:endParaRPr lang="en-US" sz="3200" dirty="0" smtClean="0">
              <a:latin typeface="Times New Roman" pitchFamily="18" charset="0"/>
              <a:cs typeface="Times New Roman" pitchFamily="18" charset="0"/>
            </a:endParaRPr>
          </a:p>
          <a:p>
            <a:pPr algn="just"/>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24546395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413064"/>
            <a:ext cx="8001000" cy="2958502"/>
          </a:xfrm>
          <a:prstGeom prst="rect">
            <a:avLst/>
          </a:prstGeom>
        </p:spPr>
        <p:txBody>
          <a:bodyPr wrap="square">
            <a:spAutoFit/>
          </a:bodyPr>
          <a:lstStyle/>
          <a:p>
            <a:pPr lvl="0" algn="just">
              <a:lnSpc>
                <a:spcPct val="150000"/>
              </a:lnSpc>
            </a:pPr>
            <a:r>
              <a:rPr lang="en-US" sz="3200" dirty="0">
                <a:solidFill>
                  <a:prstClr val="black"/>
                </a:solidFill>
                <a:latin typeface="Times New Roman" pitchFamily="18" charset="0"/>
                <a:cs typeface="Times New Roman" pitchFamily="18" charset="0"/>
              </a:rPr>
              <a:t>The aim of biopharmaceutics is to adjust the delivery of drug from the drug product in such a manner, as to provide optimal therapeutic activity and safety for the patient.</a:t>
            </a:r>
            <a:endParaRPr lang="en-US"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73365030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8BB434"/>
      </a:accent1>
      <a:accent2>
        <a:srgbClr val="33A583"/>
      </a:accent2>
      <a:accent3>
        <a:srgbClr val="3594B4"/>
      </a:accent3>
      <a:accent4>
        <a:srgbClr val="6063B4"/>
      </a:accent4>
      <a:accent5>
        <a:srgbClr val="D35731"/>
      </a:accent5>
      <a:accent6>
        <a:srgbClr val="EBAC4B"/>
      </a:accent6>
      <a:hlink>
        <a:srgbClr val="65AD30"/>
      </a:hlink>
      <a:folHlink>
        <a:srgbClr val="8ED25B"/>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EBEC8F79-A447-43FC-8E81-85E8468AF3F9}"/>
    </a:ext>
  </a:extLst>
</a:theme>
</file>

<file path=docProps/app.xml><?xml version="1.0" encoding="utf-8"?>
<Properties xmlns="http://schemas.openxmlformats.org/officeDocument/2006/extended-properties" xmlns:vt="http://schemas.openxmlformats.org/officeDocument/2006/docPropsVTypes">
  <Template>TM03457496[[fn=Parallax]]</Template>
  <TotalTime>33229</TotalTime>
  <Words>3550</Words>
  <Application>Microsoft Office PowerPoint</Application>
  <PresentationFormat>On-screen Show (4:3)</PresentationFormat>
  <Paragraphs>373</Paragraphs>
  <Slides>79</Slides>
  <Notes>0</Notes>
  <HiddenSlides>0</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1</vt:i4>
      </vt:variant>
      <vt:variant>
        <vt:lpstr>Slide Titles</vt:lpstr>
      </vt:variant>
      <vt:variant>
        <vt:i4>79</vt:i4>
      </vt:variant>
    </vt:vector>
  </HeadingPairs>
  <TitlesOfParts>
    <vt:vector size="96" baseType="lpstr">
      <vt:lpstr>Arial</vt:lpstr>
      <vt:lpstr>Baskerville Old Face</vt:lpstr>
      <vt:lpstr>Bella Donna</vt:lpstr>
      <vt:lpstr>Calibri</vt:lpstr>
      <vt:lpstr>Cambria Math</vt:lpstr>
      <vt:lpstr>Comic Sans MS</vt:lpstr>
      <vt:lpstr>Corbel</vt:lpstr>
      <vt:lpstr>Garamond</vt:lpstr>
      <vt:lpstr>Georgia</vt:lpstr>
      <vt:lpstr>楷体_GB2312</vt:lpstr>
      <vt:lpstr>Lucida Sans</vt:lpstr>
      <vt:lpstr>华文楷体</vt:lpstr>
      <vt:lpstr>Symbol</vt:lpstr>
      <vt:lpstr>Times New Roman</vt:lpstr>
      <vt:lpstr>Wingdings</vt:lpstr>
      <vt:lpstr>Parallax</vt:lpstr>
      <vt:lpstr>Document</vt:lpstr>
      <vt:lpstr>Biopharmaceutics Considerations in Drug Product Design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Biopharmaceutics Considerations in Drug Product Design</dc:title>
  <dc:creator>zafar iqbal</dc:creator>
  <cp:lastModifiedBy>Windows User</cp:lastModifiedBy>
  <cp:revision>83</cp:revision>
  <dcterms:created xsi:type="dcterms:W3CDTF">2012-05-01T13:59:58Z</dcterms:created>
  <dcterms:modified xsi:type="dcterms:W3CDTF">2020-02-27T03:40:38Z</dcterms:modified>
</cp:coreProperties>
</file>